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4" r:id="rId2"/>
    <p:sldId id="265" r:id="rId3"/>
    <p:sldId id="266" r:id="rId4"/>
    <p:sldId id="277" r:id="rId5"/>
    <p:sldId id="287" r:id="rId6"/>
    <p:sldId id="289" r:id="rId7"/>
    <p:sldId id="319" r:id="rId8"/>
    <p:sldId id="291" r:id="rId9"/>
    <p:sldId id="295" r:id="rId10"/>
    <p:sldId id="290" r:id="rId11"/>
    <p:sldId id="292" r:id="rId12"/>
    <p:sldId id="294" r:id="rId13"/>
    <p:sldId id="267" r:id="rId14"/>
    <p:sldId id="269" r:id="rId15"/>
    <p:sldId id="270" r:id="rId16"/>
    <p:sldId id="304" r:id="rId17"/>
    <p:sldId id="305" r:id="rId18"/>
    <p:sldId id="306" r:id="rId19"/>
    <p:sldId id="310" r:id="rId20"/>
    <p:sldId id="307" r:id="rId21"/>
    <p:sldId id="308" r:id="rId22"/>
    <p:sldId id="309" r:id="rId23"/>
    <p:sldId id="271" r:id="rId24"/>
    <p:sldId id="311" r:id="rId25"/>
    <p:sldId id="314" r:id="rId26"/>
    <p:sldId id="315" r:id="rId27"/>
    <p:sldId id="312" r:id="rId28"/>
    <p:sldId id="313" r:id="rId29"/>
    <p:sldId id="316" r:id="rId30"/>
    <p:sldId id="318" r:id="rId31"/>
    <p:sldId id="317" r:id="rId32"/>
    <p:sldId id="272" r:id="rId33"/>
    <p:sldId id="301" r:id="rId34"/>
    <p:sldId id="300" r:id="rId35"/>
    <p:sldId id="299" r:id="rId36"/>
    <p:sldId id="296" r:id="rId37"/>
    <p:sldId id="302" r:id="rId38"/>
    <p:sldId id="303" r:id="rId39"/>
    <p:sldId id="276" r:id="rId40"/>
    <p:sldId id="286" r:id="rId41"/>
    <p:sldId id="284" r:id="rId42"/>
    <p:sldId id="283" r:id="rId43"/>
    <p:sldId id="282" r:id="rId44"/>
    <p:sldId id="281" r:id="rId45"/>
    <p:sldId id="280" r:id="rId46"/>
    <p:sldId id="279" r:id="rId47"/>
    <p:sldId id="288" r:id="rId48"/>
    <p:sldId id="27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81E0F-B5D4-DEF7-5065-B852FF9A6AA8}" v="563" dt="2020-03-03T17:06:57.116"/>
    <p1510:client id="{689848A7-311A-40FA-D5A3-7F5A2F573D26}" v="4" dt="2020-03-03T15:37:50.846"/>
    <p1510:client id="{A372A043-7DB2-73B4-66C9-E9024A0FDFB7}" v="212" dt="2020-03-03T17:28:55.762"/>
    <p1510:client id="{ACC9C88B-A35B-0A0E-0611-4B474F32071E}" v="37" dt="2020-03-03T16:35:56.973"/>
    <p1510:client id="{B6CA5472-8CFF-B2B3-5DC0-703CF04A4419}" v="11" dt="2020-03-03T17:18:00.754"/>
    <p1510:client id="{FF831B65-94B7-5D2D-B793-1CF874538A8B}" v="3" dt="2020-03-03T17:09:47.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3/3/2020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Introduce names. </a:t>
            </a:r>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25799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endParaRPr lang="en-US"/>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3878503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211490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2429913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B</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333579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8709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3532738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36481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380860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238796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SKIM OVER</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67687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CARSON</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160992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18211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CALVIN</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61223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SOFTWARE INTERFACING – ADITYA T </a:t>
            </a:r>
          </a:p>
          <a:p>
            <a:pPr marL="171450" indent="-171450">
              <a:buFont typeface="Arial"/>
              <a:buChar char="•"/>
            </a:pPr>
            <a:r>
              <a:rPr lang="en-US">
                <a:cs typeface="Calibri"/>
              </a:rPr>
              <a:t>3 wire SPI to program the mode control</a:t>
            </a:r>
          </a:p>
          <a:p>
            <a:pPr marL="171450" indent="-171450">
              <a:buFont typeface="Arial"/>
              <a:buChar char="•"/>
            </a:pPr>
            <a:r>
              <a:rPr lang="en-US">
                <a:cs typeface="Calibri"/>
              </a:rPr>
              <a:t>Left justified I2S</a:t>
            </a:r>
          </a:p>
          <a:p>
            <a:pPr marL="171450" indent="-171450">
              <a:buFont typeface="Arial"/>
              <a:buChar char="•"/>
            </a:pPr>
            <a:r>
              <a:rPr lang="en-US">
                <a:cs typeface="Calibri"/>
              </a:rPr>
              <a:t>Attenuation</a:t>
            </a:r>
          </a:p>
          <a:p>
            <a:pPr marL="171450" indent="-171450">
              <a:buFont typeface="Arial"/>
              <a:buChar char="•"/>
            </a:pPr>
            <a:r>
              <a:rPr lang="en-US">
                <a:cs typeface="Calibri"/>
              </a:rPr>
              <a:t>Anti-aliasing</a:t>
            </a:r>
          </a:p>
          <a:p>
            <a:pPr marL="171450" indent="-171450">
              <a:buFont typeface="Arial"/>
              <a:buChar char="•"/>
            </a:pPr>
            <a:r>
              <a:rPr lang="en-US">
                <a:cs typeface="Calibri"/>
              </a:rPr>
              <a:t>Mute</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411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ADITYA T</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3315118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hf hdr="0" ftr="0" dt="0"/>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www.ti.com/lit/ds/symlink/pcm3002.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4405443"/>
            <a:ext cx="6608618" cy="1864086"/>
          </a:xfrm>
        </p:spPr>
        <p:txBody>
          <a:bodyPr/>
          <a:lstStyle/>
          <a:p>
            <a:r>
              <a:rPr lang="en-US" sz="4800">
                <a:solidFill>
                  <a:schemeClr val="tx1"/>
                </a:solidFill>
              </a:rPr>
              <a:t>ECE477 Midterm Design Review: Team 8</a:t>
            </a:r>
            <a:br>
              <a:rPr lang="en-US" sz="4800"/>
            </a:br>
            <a:endParaRPr lang="en-US" sz="4800"/>
          </a:p>
        </p:txBody>
      </p:sp>
      <p:pic>
        <p:nvPicPr>
          <p:cNvPr id="9" name="Picture 8" descr="PU_sigtab.eps"/>
          <p:cNvPicPr>
            <a:picLocks noChangeAspect="1"/>
          </p:cNvPicPr>
          <p:nvPr/>
        </p:nvPicPr>
        <p:blipFill rotWithShape="1">
          <a:blip r:embed="rId3"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pic>
        <p:nvPicPr>
          <p:cNvPr id="3" name="Picture 5" descr="A person standing in front of a group of people posing for the camera&#10;&#10;Description generated with very high confidence">
            <a:extLst>
              <a:ext uri="{FF2B5EF4-FFF2-40B4-BE49-F238E27FC236}">
                <a16:creationId xmlns:a16="http://schemas.microsoft.com/office/drawing/2014/main" id="{7D96285B-0244-4680-B945-E33E923397BE}"/>
              </a:ext>
            </a:extLst>
          </p:cNvPr>
          <p:cNvPicPr>
            <a:picLocks noGrp="1" noChangeAspect="1"/>
          </p:cNvPicPr>
          <p:nvPr>
            <p:ph type="pic" sz="quarter" idx="17"/>
          </p:nvPr>
        </p:nvPicPr>
        <p:blipFill rotWithShape="1">
          <a:blip r:embed="rId4"/>
          <a:srcRect t="17974" b="17974"/>
          <a:stretch/>
        </p:blipFill>
        <p:spPr>
          <a:xfrm>
            <a:off x="504804" y="174007"/>
            <a:ext cx="8139552" cy="3821252"/>
          </a:xfrm>
        </p:spPr>
      </p:pic>
      <p:sp>
        <p:nvSpPr>
          <p:cNvPr id="4" name="TextBox 3"/>
          <p:cNvSpPr txBox="1"/>
          <p:nvPr/>
        </p:nvSpPr>
        <p:spPr>
          <a:xfrm>
            <a:off x="2162317" y="2018581"/>
            <a:ext cx="184731" cy="369332"/>
          </a:xfrm>
          <a:prstGeom prst="rect">
            <a:avLst/>
          </a:prstGeom>
          <a:noFill/>
        </p:spPr>
        <p:txBody>
          <a:bodyPr wrap="none" rtlCol="0" anchor="t">
            <a:spAutoFit/>
          </a:bodyPr>
          <a:lstStyle/>
          <a:p>
            <a:endParaRPr lang="en-US">
              <a:cs typeface="Calibri"/>
            </a:endParaRPr>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Single-chip stereo audio codec with ADC and DAC lines</a:t>
            </a:r>
          </a:p>
          <a:p>
            <a:pPr marL="342900" indent="-342900">
              <a:buFont typeface="Arial"/>
              <a:buChar char="•"/>
            </a:pPr>
            <a:r>
              <a:rPr lang="en-US" sz="2200"/>
              <a:t>We will use this to input audio signals from an electric guitar to our MCU</a:t>
            </a:r>
          </a:p>
          <a:p>
            <a:pPr marL="342900" indent="-342900">
              <a:buFont typeface="Arial"/>
              <a:buChar char="•"/>
            </a:pPr>
            <a:r>
              <a:rPr lang="en-US" sz="2200"/>
              <a:t>Specifications</a:t>
            </a:r>
          </a:p>
          <a:p>
            <a:pPr lvl="1"/>
            <a:r>
              <a:rPr lang="en-US" sz="2200"/>
              <a:t>48 kHz max sampling rate clock</a:t>
            </a:r>
          </a:p>
          <a:p>
            <a:pPr lvl="2"/>
            <a:r>
              <a:rPr lang="en-US" sz="2200"/>
              <a:t>Using 44.1 kHz</a:t>
            </a:r>
          </a:p>
          <a:p>
            <a:pPr lvl="1"/>
            <a:r>
              <a:rPr lang="en-US" sz="2200"/>
              <a:t>16/20 Bit Input/output Data</a:t>
            </a:r>
          </a:p>
          <a:p>
            <a:pPr lvl="1"/>
            <a:r>
              <a:rPr lang="en-US" sz="2200"/>
              <a:t>Supply voltage 3.3 Volts</a:t>
            </a:r>
            <a:endParaRPr lang="en-US"/>
          </a:p>
          <a:p>
            <a:pPr lvl="2"/>
            <a:r>
              <a:rPr lang="en-US" sz="2200"/>
              <a:t>Recommended 2.7 - 3.6 Volts</a:t>
            </a:r>
          </a:p>
          <a:p>
            <a:pPr lvl="1"/>
            <a:r>
              <a:rPr lang="en-US" sz="2200"/>
              <a:t>Typical current consumption 18 mA</a:t>
            </a:r>
          </a:p>
          <a:p>
            <a:pPr lvl="2"/>
            <a:r>
              <a:rPr lang="en-US" sz="2200"/>
              <a:t>Max is 24 mA </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F6ECA980-A0BA-4114-A692-0D415A322E20}"/>
              </a:ext>
            </a:extLst>
          </p:cNvPr>
          <p:cNvSpPr>
            <a:spLocks noGrp="1"/>
          </p:cNvSpPr>
          <p:nvPr>
            <p:ph type="sldNum" sz="quarter" idx="10"/>
          </p:nvPr>
        </p:nvSpPr>
        <p:spPr/>
        <p:txBody>
          <a:bodyPr/>
          <a:lstStyle/>
          <a:p>
            <a:fld id="{AB80C8F5-D920-BB4B-933F-7F3EB43C8215}" type="slidenum">
              <a:rPr lang="en-US" smtClean="0"/>
              <a:pPr/>
              <a:t>10</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CAA123C2-2F38-4E1D-B0B4-CD8BC8A4F406}"/>
              </a:ext>
            </a:extLst>
          </p:cNvPr>
          <p:cNvPicPr>
            <a:picLocks noChangeAspect="1"/>
          </p:cNvPicPr>
          <p:nvPr/>
        </p:nvPicPr>
        <p:blipFill>
          <a:blip r:embed="rId3"/>
          <a:stretch>
            <a:fillRect/>
          </a:stretch>
        </p:blipFill>
        <p:spPr>
          <a:xfrm>
            <a:off x="5787850" y="2215071"/>
            <a:ext cx="3032090" cy="2704185"/>
          </a:xfrm>
          <a:prstGeom prst="rect">
            <a:avLst/>
          </a:prstGeom>
        </p:spPr>
      </p:pic>
      <p:sp>
        <p:nvSpPr>
          <p:cNvPr id="4" name="TextBox 3">
            <a:extLst>
              <a:ext uri="{FF2B5EF4-FFF2-40B4-BE49-F238E27FC236}">
                <a16:creationId xmlns:a16="http://schemas.microsoft.com/office/drawing/2014/main" id="{3E0C847B-B161-4E73-AA3B-899DA3751671}"/>
              </a:ext>
            </a:extLst>
          </p:cNvPr>
          <p:cNvSpPr txBox="1"/>
          <p:nvPr/>
        </p:nvSpPr>
        <p:spPr>
          <a:xfrm>
            <a:off x="5783836" y="5443910"/>
            <a:ext cx="342305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ea typeface="+mn-lt"/>
                <a:cs typeface="+mn-lt"/>
              </a:rPr>
              <a:t>"16/20-BIT SINGLE-ENDED ANALOG INPUT/OUTPUT STEREO AUDIO CODECS," October 2000. Online. Available: </a:t>
            </a:r>
            <a:r>
              <a:rPr lang="en-US" sz="1200">
                <a:latin typeface="Times New Roman"/>
                <a:ea typeface="+mn-lt"/>
                <a:cs typeface="+mn-lt"/>
                <a:hlinkClick r:id="rId4"/>
              </a:rPr>
              <a:t>http://www.ti.com/lit/ds/symlink/pcm3002.pdf</a:t>
            </a:r>
            <a:r>
              <a:rPr lang="en-US" sz="1200">
                <a:latin typeface="Times New Roman"/>
                <a:ea typeface="+mn-lt"/>
                <a:cs typeface="+mn-lt"/>
              </a:rPr>
              <a:t> [March 2, 2020]</a:t>
            </a:r>
            <a:endParaRPr lang="en-US" sz="1200">
              <a:latin typeface="Times New Roman"/>
              <a:cs typeface="Calibri"/>
            </a:endParaRPr>
          </a:p>
        </p:txBody>
      </p:sp>
    </p:spTree>
    <p:extLst>
      <p:ext uri="{BB962C8B-B14F-4D97-AF65-F5344CB8AC3E}">
        <p14:creationId xmlns:p14="http://schemas.microsoft.com/office/powerpoint/2010/main" val="323687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Capable of regulating voltage down to 0.8V to 5.5V</a:t>
            </a:r>
          </a:p>
          <a:p>
            <a:pPr marL="342900" indent="-342900">
              <a:buFont typeface="Arial"/>
              <a:buChar char="•"/>
            </a:pPr>
            <a:r>
              <a:rPr lang="en-US" sz="2200"/>
              <a:t>We will use this to guarantee a relatively constant voltage</a:t>
            </a:r>
          </a:p>
          <a:p>
            <a:pPr marL="342900" indent="-342900">
              <a:buFont typeface="Arial"/>
              <a:buChar char="•"/>
            </a:pPr>
            <a:r>
              <a:rPr lang="en-US" sz="2200"/>
              <a:t>Specifications</a:t>
            </a:r>
          </a:p>
          <a:p>
            <a:pPr lvl="1"/>
            <a:r>
              <a:rPr lang="en-US" sz="2200"/>
              <a:t>Supply voltage 3.3 Volts</a:t>
            </a:r>
          </a:p>
          <a:p>
            <a:pPr lvl="2"/>
            <a:r>
              <a:rPr lang="en-US" sz="2200"/>
              <a:t>Recommended 2.5 - 6 Volts</a:t>
            </a:r>
          </a:p>
          <a:p>
            <a:pPr lvl="1"/>
            <a:r>
              <a:rPr lang="en-US" sz="2200"/>
              <a:t>Typical current consumption 60 µA</a:t>
            </a:r>
          </a:p>
          <a:p>
            <a:pPr marL="342900" indent="-342900">
              <a:buFont typeface="Arial"/>
              <a:buChar char="•"/>
            </a:pPr>
            <a:r>
              <a:rPr lang="en-US" sz="2200" err="1"/>
              <a:t>θ</a:t>
            </a:r>
            <a:r>
              <a:rPr lang="en-US" sz="2200" baseline="-25000" err="1"/>
              <a:t>ja</a:t>
            </a:r>
            <a:r>
              <a:rPr lang="en-US" sz="2200" baseline="-25000"/>
              <a:t> </a:t>
            </a:r>
            <a:r>
              <a:rPr lang="en-US" sz="2200"/>
              <a:t>= 250 °C/W: </a:t>
            </a:r>
          </a:p>
          <a:p>
            <a:pPr marL="342900" indent="-342900">
              <a:buFont typeface="Arial"/>
              <a:buChar char="•"/>
            </a:pPr>
            <a:r>
              <a:rPr lang="en-US" sz="2200"/>
              <a:t>Maximum delta T = </a:t>
            </a:r>
            <a:r>
              <a:rPr lang="en-US" sz="2200" err="1"/>
              <a:t>θ</a:t>
            </a:r>
            <a:r>
              <a:rPr lang="en-US" sz="2200" baseline="-25000" err="1"/>
              <a:t>ja</a:t>
            </a:r>
            <a:r>
              <a:rPr lang="en-US" sz="2200"/>
              <a:t>*(4.2V-3.3V) * (140 mA) = 33.75 °C =&gt; 58.75 °C @ max battery</a:t>
            </a:r>
            <a:endParaRPr lang="en-US"/>
          </a:p>
          <a:p>
            <a:pPr lvl="1"/>
            <a:r>
              <a:rPr lang="en-US" sz="2200"/>
              <a:t>39 °C @ nominal battery (3.7V)</a:t>
            </a:r>
          </a:p>
          <a:p>
            <a:pPr marL="342900" indent="-342900">
              <a:buFont typeface="Arial"/>
              <a:buChar char="•"/>
            </a:pPr>
            <a:r>
              <a:rPr lang="en-US" sz="2200"/>
              <a:t>Low Dropout voltage – 170mV, will work for entire range of battery </a:t>
            </a:r>
            <a:endParaRPr lang="en-US"/>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Linear Regulator – AP2127K-3.3TRG1</a:t>
            </a:r>
          </a:p>
        </p:txBody>
      </p:sp>
      <p:sp>
        <p:nvSpPr>
          <p:cNvPr id="2" name="Slide Number Placeholder 1">
            <a:extLst>
              <a:ext uri="{FF2B5EF4-FFF2-40B4-BE49-F238E27FC236}">
                <a16:creationId xmlns:a16="http://schemas.microsoft.com/office/drawing/2014/main" id="{167D251A-EF3A-4808-82D1-F7C5866EF631}"/>
              </a:ext>
            </a:extLst>
          </p:cNvPr>
          <p:cNvSpPr>
            <a:spLocks noGrp="1"/>
          </p:cNvSpPr>
          <p:nvPr>
            <p:ph type="sldNum" sz="quarter" idx="10"/>
          </p:nvPr>
        </p:nvSpPr>
        <p:spPr/>
        <p:txBody>
          <a:bodyPr/>
          <a:lstStyle/>
          <a:p>
            <a:fld id="{AB80C8F5-D920-BB4B-933F-7F3EB43C8215}" type="slidenum">
              <a:rPr lang="en-US" smtClean="0"/>
              <a:pPr/>
              <a:t>11</a:t>
            </a:fld>
            <a:endParaRPr lang="en-US"/>
          </a:p>
        </p:txBody>
      </p:sp>
    </p:spTree>
    <p:extLst>
      <p:ext uri="{BB962C8B-B14F-4D97-AF65-F5344CB8AC3E}">
        <p14:creationId xmlns:p14="http://schemas.microsoft.com/office/powerpoint/2010/main" val="3057322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366173"/>
            <a:ext cx="8238098" cy="4652615"/>
          </a:xfrm>
        </p:spPr>
        <p:txBody>
          <a:bodyPr>
            <a:noAutofit/>
          </a:bodyPr>
          <a:lstStyle/>
          <a:p>
            <a:pPr marL="342900" indent="-342900">
              <a:buFont typeface="Arial"/>
              <a:buChar char="•"/>
            </a:pPr>
            <a:r>
              <a:rPr lang="en-US" sz="2200"/>
              <a:t>Linear Lithium-Ion/Lithium-Polymer battery charger</a:t>
            </a:r>
          </a:p>
          <a:p>
            <a:pPr marL="342900" indent="-342900">
              <a:buFont typeface="Arial"/>
              <a:buChar char="•"/>
            </a:pPr>
            <a:r>
              <a:rPr lang="en-US" sz="2200">
                <a:solidFill>
                  <a:srgbClr val="000000"/>
                </a:solidFill>
              </a:rPr>
              <a:t>Specifications</a:t>
            </a:r>
            <a:endParaRPr lang="en-US"/>
          </a:p>
          <a:p>
            <a:pPr lvl="1"/>
            <a:r>
              <a:rPr lang="en-US" sz="2200"/>
              <a:t>Supply voltage 3.3 Volts</a:t>
            </a:r>
          </a:p>
          <a:p>
            <a:pPr lvl="2"/>
            <a:r>
              <a:rPr lang="en-US" sz="2200"/>
              <a:t>Recommended 0.3 - 6 Volts</a:t>
            </a:r>
          </a:p>
          <a:p>
            <a:pPr lvl="1"/>
            <a:r>
              <a:rPr lang="en-US" sz="2200"/>
              <a:t>Typical current consumption 1900 µA when charging, 110 µA when charge complete, 75 µA on standby</a:t>
            </a:r>
          </a:p>
          <a:p>
            <a:pPr lvl="2"/>
            <a:r>
              <a:rPr lang="en-US" sz="2200"/>
              <a:t>Max current (IC consumption) 3000 µA, 300 µA, and 100 µA respectively</a:t>
            </a:r>
          </a:p>
          <a:p>
            <a:pPr lvl="2"/>
            <a:r>
              <a:rPr lang="en-US" sz="2200"/>
              <a:t>Auto cutoff </a:t>
            </a:r>
          </a:p>
          <a:p>
            <a:pPr lvl="2"/>
            <a:r>
              <a:rPr lang="en-US" sz="2200"/>
              <a:t>Charge current of cell set at 0.1A (total 3000uA + 0.1A)</a:t>
            </a:r>
          </a:p>
          <a:p>
            <a:pPr lvl="1"/>
            <a:r>
              <a:rPr lang="en-US" sz="2200" err="1"/>
              <a:t>θ</a:t>
            </a:r>
            <a:r>
              <a:rPr lang="en-US" sz="2200" baseline="-25000" err="1"/>
              <a:t>ja</a:t>
            </a:r>
            <a:r>
              <a:rPr lang="en-US" sz="2200" baseline="-25000"/>
              <a:t> </a:t>
            </a:r>
            <a:r>
              <a:rPr lang="en-US" sz="2200"/>
              <a:t>= 113 °C/W</a:t>
            </a:r>
          </a:p>
          <a:p>
            <a:pPr lvl="1"/>
            <a:r>
              <a:rPr lang="en-US" sz="2200"/>
              <a:t>Maximum delta T = </a:t>
            </a:r>
            <a:r>
              <a:rPr lang="en-US" sz="2200" err="1"/>
              <a:t>θ</a:t>
            </a:r>
            <a:r>
              <a:rPr lang="en-US" sz="2200" baseline="-25000" err="1"/>
              <a:t>ja</a:t>
            </a:r>
            <a:r>
              <a:rPr lang="en-US" sz="2200"/>
              <a:t>*(5V-3.2V) * (0.1A) = 20.34 °C</a:t>
            </a:r>
          </a:p>
          <a:p>
            <a:pPr lvl="2"/>
            <a:endParaRPr lang="en-US" sz="2200"/>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LI-ion Battery Charge Management Chip – MCP73837T-FCI/UN</a:t>
            </a:r>
          </a:p>
        </p:txBody>
      </p:sp>
      <p:sp>
        <p:nvSpPr>
          <p:cNvPr id="2" name="Slide Number Placeholder 1">
            <a:extLst>
              <a:ext uri="{FF2B5EF4-FFF2-40B4-BE49-F238E27FC236}">
                <a16:creationId xmlns:a16="http://schemas.microsoft.com/office/drawing/2014/main" id="{88D78C11-BE6A-417D-894D-77533B64006A}"/>
              </a:ext>
            </a:extLst>
          </p:cNvPr>
          <p:cNvSpPr>
            <a:spLocks noGrp="1"/>
          </p:cNvSpPr>
          <p:nvPr>
            <p:ph type="sldNum" sz="quarter" idx="10"/>
          </p:nvPr>
        </p:nvSpPr>
        <p:spPr/>
        <p:txBody>
          <a:bodyPr/>
          <a:lstStyle/>
          <a:p>
            <a:fld id="{AB80C8F5-D920-BB4B-933F-7F3EB43C8215}" type="slidenum">
              <a:rPr lang="en-US" smtClean="0"/>
              <a:pPr/>
              <a:t>12</a:t>
            </a:fld>
            <a:endParaRPr lang="en-US"/>
          </a:p>
        </p:txBody>
      </p:sp>
    </p:spTree>
    <p:extLst>
      <p:ext uri="{BB962C8B-B14F-4D97-AF65-F5344CB8AC3E}">
        <p14:creationId xmlns:p14="http://schemas.microsoft.com/office/powerpoint/2010/main" val="3025194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13" name="Text Placeholder 12"/>
          <p:cNvSpPr>
            <a:spLocks noGrp="1"/>
          </p:cNvSpPr>
          <p:nvPr>
            <p:ph type="body" idx="12"/>
          </p:nvPr>
        </p:nvSpPr>
        <p:spPr>
          <a:xfrm>
            <a:off x="457200" y="1276709"/>
            <a:ext cx="823595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FD7A8B5E-DE43-4553-B644-0111598F5BDB}"/>
              </a:ext>
            </a:extLst>
          </p:cNvPr>
          <p:cNvSpPr>
            <a:spLocks noGrp="1"/>
          </p:cNvSpPr>
          <p:nvPr>
            <p:ph type="sldNum" sz="quarter" idx="10"/>
          </p:nvPr>
        </p:nvSpPr>
        <p:spPr/>
        <p:txBody>
          <a:bodyPr/>
          <a:lstStyle/>
          <a:p>
            <a:fld id="{AB80C8F5-D920-BB4B-933F-7F3EB43C8215}" type="slidenum">
              <a:rPr lang="en-US" smtClean="0"/>
              <a:pPr/>
              <a:t>13</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50DF902C-31A8-4F80-B2E3-112C3834D8E3}"/>
              </a:ext>
            </a:extLst>
          </p:cNvPr>
          <p:cNvPicPr>
            <a:picLocks noChangeAspect="1"/>
          </p:cNvPicPr>
          <p:nvPr/>
        </p:nvPicPr>
        <p:blipFill>
          <a:blip r:embed="rId3"/>
          <a:stretch>
            <a:fillRect/>
          </a:stretch>
        </p:blipFill>
        <p:spPr>
          <a:xfrm>
            <a:off x="1495494" y="988262"/>
            <a:ext cx="6317473" cy="5062384"/>
          </a:xfrm>
          <a:prstGeom prst="rect">
            <a:avLst/>
          </a:prstGeom>
        </p:spPr>
      </p:pic>
      <p:sp>
        <p:nvSpPr>
          <p:cNvPr id="5" name="Rectangle 4">
            <a:extLst>
              <a:ext uri="{FF2B5EF4-FFF2-40B4-BE49-F238E27FC236}">
                <a16:creationId xmlns:a16="http://schemas.microsoft.com/office/drawing/2014/main" id="{34002189-7014-4563-A09D-3059DC889253}"/>
              </a:ext>
            </a:extLst>
          </p:cNvPr>
          <p:cNvSpPr/>
          <p:nvPr/>
        </p:nvSpPr>
        <p:spPr>
          <a:xfrm>
            <a:off x="2727850" y="4990682"/>
            <a:ext cx="1077360" cy="9896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C1A6AD5-C36C-40EE-8DBB-8189026B699D}"/>
              </a:ext>
            </a:extLst>
          </p:cNvPr>
          <p:cNvSpPr/>
          <p:nvPr/>
        </p:nvSpPr>
        <p:spPr>
          <a:xfrm>
            <a:off x="2908757" y="4382178"/>
            <a:ext cx="748440" cy="54012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77719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pic>
        <p:nvPicPr>
          <p:cNvPr id="2" name="Picture 2">
            <a:extLst>
              <a:ext uri="{FF2B5EF4-FFF2-40B4-BE49-F238E27FC236}">
                <a16:creationId xmlns:a16="http://schemas.microsoft.com/office/drawing/2014/main" id="{8AAD5A43-D81D-469D-A20C-A371A107B2EF}"/>
              </a:ext>
            </a:extLst>
          </p:cNvPr>
          <p:cNvPicPr>
            <a:picLocks noChangeAspect="1"/>
          </p:cNvPicPr>
          <p:nvPr/>
        </p:nvPicPr>
        <p:blipFill>
          <a:blip r:embed="rId3"/>
          <a:stretch>
            <a:fillRect/>
          </a:stretch>
        </p:blipFill>
        <p:spPr>
          <a:xfrm>
            <a:off x="131633" y="2154402"/>
            <a:ext cx="3532093" cy="3642430"/>
          </a:xfrm>
          <a:prstGeom prst="rect">
            <a:avLst/>
          </a:prstGeom>
        </p:spPr>
      </p:pic>
      <p:pic>
        <p:nvPicPr>
          <p:cNvPr id="4" name="Picture 4" descr="A picture containing star&#10;&#10;Description generated with very high confidence">
            <a:extLst>
              <a:ext uri="{FF2B5EF4-FFF2-40B4-BE49-F238E27FC236}">
                <a16:creationId xmlns:a16="http://schemas.microsoft.com/office/drawing/2014/main" id="{49B8192F-2CF2-441D-AC76-EBE077CD81A2}"/>
              </a:ext>
            </a:extLst>
          </p:cNvPr>
          <p:cNvPicPr>
            <a:picLocks noChangeAspect="1"/>
          </p:cNvPicPr>
          <p:nvPr/>
        </p:nvPicPr>
        <p:blipFill>
          <a:blip r:embed="rId4"/>
          <a:stretch>
            <a:fillRect/>
          </a:stretch>
        </p:blipFill>
        <p:spPr>
          <a:xfrm>
            <a:off x="3816562" y="4542315"/>
            <a:ext cx="4554070" cy="2163002"/>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FEA849A4-30AE-4461-9899-18DBC9CE2127}"/>
              </a:ext>
            </a:extLst>
          </p:cNvPr>
          <p:cNvPicPr>
            <a:picLocks noChangeAspect="1"/>
          </p:cNvPicPr>
          <p:nvPr/>
        </p:nvPicPr>
        <p:blipFill>
          <a:blip r:embed="rId5"/>
          <a:stretch>
            <a:fillRect/>
          </a:stretch>
        </p:blipFill>
        <p:spPr>
          <a:xfrm>
            <a:off x="3901403" y="968097"/>
            <a:ext cx="4123764" cy="3521337"/>
          </a:xfrm>
          <a:prstGeom prst="rect">
            <a:avLst/>
          </a:prstGeom>
        </p:spPr>
      </p:pic>
      <p:sp>
        <p:nvSpPr>
          <p:cNvPr id="3" name="Slide Number Placeholder 2">
            <a:extLst>
              <a:ext uri="{FF2B5EF4-FFF2-40B4-BE49-F238E27FC236}">
                <a16:creationId xmlns:a16="http://schemas.microsoft.com/office/drawing/2014/main" id="{5F7CDF02-3775-480A-B28A-77EA997D74B1}"/>
              </a:ext>
            </a:extLst>
          </p:cNvPr>
          <p:cNvSpPr>
            <a:spLocks noGrp="1"/>
          </p:cNvSpPr>
          <p:nvPr>
            <p:ph type="sldNum" sz="quarter" idx="10"/>
          </p:nvPr>
        </p:nvSpPr>
        <p:spPr/>
        <p:txBody>
          <a:bodyPr/>
          <a:lstStyle/>
          <a:p>
            <a:fld id="{AB80C8F5-D920-BB4B-933F-7F3EB43C8215}" type="slidenum">
              <a:rPr lang="en-US" smtClean="0"/>
              <a:pPr/>
              <a:t>14</a:t>
            </a:fld>
            <a:endParaRPr lang="en-US"/>
          </a:p>
        </p:txBody>
      </p:sp>
      <p:sp>
        <p:nvSpPr>
          <p:cNvPr id="10" name="Text Placeholder 9">
            <a:extLst>
              <a:ext uri="{FF2B5EF4-FFF2-40B4-BE49-F238E27FC236}">
                <a16:creationId xmlns:a16="http://schemas.microsoft.com/office/drawing/2014/main" id="{45D3D0F7-1DA5-40BB-91D9-A4A121764E21}"/>
              </a:ext>
            </a:extLst>
          </p:cNvPr>
          <p:cNvSpPr>
            <a:spLocks noGrp="1"/>
          </p:cNvSpPr>
          <p:nvPr>
            <p:ph type="body" idx="12"/>
          </p:nvPr>
        </p:nvSpPr>
        <p:spPr/>
        <p:txBody>
          <a:bodyPr/>
          <a:lstStyle/>
          <a:p>
            <a:r>
              <a:rPr lang="en-US"/>
              <a:t>  </a:t>
            </a:r>
          </a:p>
        </p:txBody>
      </p:sp>
    </p:spTree>
    <p:extLst>
      <p:ext uri="{BB962C8B-B14F-4D97-AF65-F5344CB8AC3E}">
        <p14:creationId xmlns:p14="http://schemas.microsoft.com/office/powerpoint/2010/main" val="244718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Electrical Schematic</a:t>
            </a:r>
          </a:p>
        </p:txBody>
      </p:sp>
      <p:sp>
        <p:nvSpPr>
          <p:cNvPr id="13" name="Text Placeholder 12"/>
          <p:cNvSpPr>
            <a:spLocks noGrp="1"/>
          </p:cNvSpPr>
          <p:nvPr>
            <p:ph type="body" idx="12"/>
          </p:nvPr>
        </p:nvSpPr>
        <p:spPr>
          <a:xfrm>
            <a:off x="457200" y="1276709"/>
            <a:ext cx="8229600" cy="5306971"/>
          </a:xfrm>
        </p:spPr>
        <p:txBody>
          <a:bodyPr>
            <a:noAutofit/>
          </a:bodyPr>
          <a:lstStyle/>
          <a:p>
            <a:r>
              <a:rPr lang="en-US" sz="2200" i="1">
                <a:solidFill>
                  <a:srgbClr val="FF0000"/>
                </a:solidFill>
              </a:rPr>
              <a:t>    </a:t>
            </a:r>
          </a:p>
        </p:txBody>
      </p:sp>
      <p:sp>
        <p:nvSpPr>
          <p:cNvPr id="8" name="Text Placeholder 2"/>
          <p:cNvSpPr>
            <a:spLocks noGrp="1"/>
          </p:cNvSpPr>
          <p:nvPr>
            <p:ph type="body" idx="11"/>
          </p:nvPr>
        </p:nvSpPr>
        <p:spPr>
          <a:xfrm>
            <a:off x="457200" y="924643"/>
            <a:ext cx="8229600" cy="442912"/>
          </a:xfrm>
        </p:spPr>
        <p:txBody>
          <a:bodyPr/>
          <a:lstStyle/>
          <a:p>
            <a:r>
              <a:rPr lang="en-US" sz="2400"/>
              <a:t>    </a:t>
            </a:r>
          </a:p>
        </p:txBody>
      </p:sp>
      <p:sp>
        <p:nvSpPr>
          <p:cNvPr id="2" name="Slide Number Placeholder 1">
            <a:extLst>
              <a:ext uri="{FF2B5EF4-FFF2-40B4-BE49-F238E27FC236}">
                <a16:creationId xmlns:a16="http://schemas.microsoft.com/office/drawing/2014/main" id="{38434282-B35A-47A8-A766-52CE4D5DC7CA}"/>
              </a:ext>
            </a:extLst>
          </p:cNvPr>
          <p:cNvSpPr>
            <a:spLocks noGrp="1"/>
          </p:cNvSpPr>
          <p:nvPr>
            <p:ph type="sldNum" sz="quarter" idx="10"/>
          </p:nvPr>
        </p:nvSpPr>
        <p:spPr/>
        <p:txBody>
          <a:bodyPr/>
          <a:lstStyle/>
          <a:p>
            <a:fld id="{AB80C8F5-D920-BB4B-933F-7F3EB43C8215}" type="slidenum">
              <a:rPr lang="en-US" smtClean="0"/>
              <a:pPr/>
              <a:t>15</a:t>
            </a:fld>
            <a:endParaRPr lang="en-US"/>
          </a:p>
        </p:txBody>
      </p:sp>
      <p:pic>
        <p:nvPicPr>
          <p:cNvPr id="3" name="Picture 3" descr="A close up of text on a black background&#10;&#10;Description generated with very high confidence">
            <a:extLst>
              <a:ext uri="{FF2B5EF4-FFF2-40B4-BE49-F238E27FC236}">
                <a16:creationId xmlns:a16="http://schemas.microsoft.com/office/drawing/2014/main" id="{83185B4F-261F-4016-93F5-5B9090AD7870}"/>
              </a:ext>
            </a:extLst>
          </p:cNvPr>
          <p:cNvPicPr>
            <a:picLocks noChangeAspect="1"/>
          </p:cNvPicPr>
          <p:nvPr/>
        </p:nvPicPr>
        <p:blipFill>
          <a:blip r:embed="rId3"/>
          <a:stretch>
            <a:fillRect/>
          </a:stretch>
        </p:blipFill>
        <p:spPr>
          <a:xfrm>
            <a:off x="1148572" y="1061700"/>
            <a:ext cx="6317473" cy="5062384"/>
          </a:xfrm>
          <a:prstGeom prst="rect">
            <a:avLst/>
          </a:prstGeom>
        </p:spPr>
      </p:pic>
      <p:sp>
        <p:nvSpPr>
          <p:cNvPr id="5" name="TextBox 4">
            <a:extLst>
              <a:ext uri="{FF2B5EF4-FFF2-40B4-BE49-F238E27FC236}">
                <a16:creationId xmlns:a16="http://schemas.microsoft.com/office/drawing/2014/main" id="{559329F7-A9E4-43BA-9B84-3C1427F5652A}"/>
              </a:ext>
            </a:extLst>
          </p:cNvPr>
          <p:cNvSpPr txBox="1"/>
          <p:nvPr/>
        </p:nvSpPr>
        <p:spPr>
          <a:xfrm>
            <a:off x="397188" y="2727854"/>
            <a:ext cx="4104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MCU footprint too large to be shown on screen clearly</a:t>
            </a:r>
          </a:p>
        </p:txBody>
      </p:sp>
    </p:spTree>
    <p:extLst>
      <p:ext uri="{BB962C8B-B14F-4D97-AF65-F5344CB8AC3E}">
        <p14:creationId xmlns:p14="http://schemas.microsoft.com/office/powerpoint/2010/main" val="249219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C032-A07C-4D3A-8FCB-D0E23A47E236}"/>
              </a:ext>
            </a:extLst>
          </p:cNvPr>
          <p:cNvSpPr>
            <a:spLocks noGrp="1"/>
          </p:cNvSpPr>
          <p:nvPr>
            <p:ph type="title"/>
          </p:nvPr>
        </p:nvSpPr>
        <p:spPr/>
        <p:txBody>
          <a:bodyPr/>
          <a:lstStyle/>
          <a:p>
            <a:r>
              <a:rPr lang="en-US"/>
              <a:t>ELECTRICAL SCHEMATIC</a:t>
            </a:r>
          </a:p>
          <a:p>
            <a:endParaRPr lang="en-US"/>
          </a:p>
        </p:txBody>
      </p:sp>
      <p:sp>
        <p:nvSpPr>
          <p:cNvPr id="3" name="Slide Number Placeholder 2">
            <a:extLst>
              <a:ext uri="{FF2B5EF4-FFF2-40B4-BE49-F238E27FC236}">
                <a16:creationId xmlns:a16="http://schemas.microsoft.com/office/drawing/2014/main" id="{899DDAD6-2152-4217-B075-CD474F8C599A}"/>
              </a:ext>
            </a:extLst>
          </p:cNvPr>
          <p:cNvSpPr>
            <a:spLocks noGrp="1"/>
          </p:cNvSpPr>
          <p:nvPr>
            <p:ph type="sldNum" sz="quarter" idx="10"/>
          </p:nvPr>
        </p:nvSpPr>
        <p:spPr/>
        <p:txBody>
          <a:bodyPr/>
          <a:lstStyle/>
          <a:p>
            <a:fld id="{AB80C8F5-D920-BB4B-933F-7F3EB43C8215}" type="slidenum">
              <a:rPr lang="en-US" smtClean="0"/>
              <a:pPr/>
              <a:t>16</a:t>
            </a:fld>
            <a:endParaRPr lang="en-US"/>
          </a:p>
        </p:txBody>
      </p:sp>
      <p:sp>
        <p:nvSpPr>
          <p:cNvPr id="4" name="Text Placeholder 3">
            <a:extLst>
              <a:ext uri="{FF2B5EF4-FFF2-40B4-BE49-F238E27FC236}">
                <a16:creationId xmlns:a16="http://schemas.microsoft.com/office/drawing/2014/main" id="{1B9890E2-0DD5-43F9-93F0-F633A3CCD816}"/>
              </a:ext>
            </a:extLst>
          </p:cNvPr>
          <p:cNvSpPr>
            <a:spLocks noGrp="1"/>
          </p:cNvSpPr>
          <p:nvPr>
            <p:ph type="body" idx="11"/>
          </p:nvPr>
        </p:nvSpPr>
        <p:spPr/>
        <p:txBody>
          <a:bodyPr/>
          <a:lstStyle/>
          <a:p>
            <a:r>
              <a:rPr lang="en-US"/>
              <a:t>Reset CIRCUIT</a:t>
            </a:r>
          </a:p>
        </p:txBody>
      </p:sp>
      <p:sp>
        <p:nvSpPr>
          <p:cNvPr id="5" name="Text Placeholder 4">
            <a:extLst>
              <a:ext uri="{FF2B5EF4-FFF2-40B4-BE49-F238E27FC236}">
                <a16:creationId xmlns:a16="http://schemas.microsoft.com/office/drawing/2014/main" id="{E9415EBC-2F1F-4DAA-9207-37E63B30942A}"/>
              </a:ext>
            </a:extLst>
          </p:cNvPr>
          <p:cNvSpPr>
            <a:spLocks noGrp="1"/>
          </p:cNvSpPr>
          <p:nvPr>
            <p:ph type="body" idx="12"/>
          </p:nvPr>
        </p:nvSpPr>
        <p:spPr/>
        <p:txBody>
          <a:bodyPr/>
          <a:lstStyle/>
          <a:p>
            <a:r>
              <a:rPr lang="en-US"/>
              <a:t>  </a:t>
            </a:r>
          </a:p>
        </p:txBody>
      </p:sp>
      <p:pic>
        <p:nvPicPr>
          <p:cNvPr id="7" name="Picture 6" descr="A picture containing clock&#10;&#10;Description automatically generated">
            <a:extLst>
              <a:ext uri="{FF2B5EF4-FFF2-40B4-BE49-F238E27FC236}">
                <a16:creationId xmlns:a16="http://schemas.microsoft.com/office/drawing/2014/main" id="{2A2CF17F-F5CF-A54E-AEAA-24A37C7DFBAD}"/>
              </a:ext>
            </a:extLst>
          </p:cNvPr>
          <p:cNvPicPr>
            <a:picLocks noChangeAspect="1"/>
          </p:cNvPicPr>
          <p:nvPr/>
        </p:nvPicPr>
        <p:blipFill>
          <a:blip r:embed="rId2"/>
          <a:stretch>
            <a:fillRect/>
          </a:stretch>
        </p:blipFill>
        <p:spPr>
          <a:xfrm>
            <a:off x="420732" y="1690677"/>
            <a:ext cx="7808868" cy="4067572"/>
          </a:xfrm>
          <a:prstGeom prst="rect">
            <a:avLst/>
          </a:prstGeom>
        </p:spPr>
      </p:pic>
      <p:sp>
        <p:nvSpPr>
          <p:cNvPr id="8" name="TextBox 7">
            <a:extLst>
              <a:ext uri="{FF2B5EF4-FFF2-40B4-BE49-F238E27FC236}">
                <a16:creationId xmlns:a16="http://schemas.microsoft.com/office/drawing/2014/main" id="{CF008599-348B-F74C-AD41-A103B44091D5}"/>
              </a:ext>
            </a:extLst>
          </p:cNvPr>
          <p:cNvSpPr txBox="1"/>
          <p:nvPr/>
        </p:nvSpPr>
        <p:spPr>
          <a:xfrm>
            <a:off x="4658497" y="1928733"/>
            <a:ext cx="3461204" cy="369332"/>
          </a:xfrm>
          <a:prstGeom prst="rect">
            <a:avLst/>
          </a:prstGeom>
          <a:noFill/>
        </p:spPr>
        <p:txBody>
          <a:bodyPr wrap="none" rtlCol="0">
            <a:spAutoFit/>
          </a:bodyPr>
          <a:lstStyle/>
          <a:p>
            <a:r>
              <a:rPr lang="en-US"/>
              <a:t>Followed the recommended circuit</a:t>
            </a:r>
          </a:p>
        </p:txBody>
      </p:sp>
    </p:spTree>
    <p:extLst>
      <p:ext uri="{BB962C8B-B14F-4D97-AF65-F5344CB8AC3E}">
        <p14:creationId xmlns:p14="http://schemas.microsoft.com/office/powerpoint/2010/main" val="36334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E09D-1044-F243-9DD8-00C90D64BE99}"/>
              </a:ext>
            </a:extLst>
          </p:cNvPr>
          <p:cNvSpPr>
            <a:spLocks noGrp="1"/>
          </p:cNvSpPr>
          <p:nvPr>
            <p:ph type="title"/>
          </p:nvPr>
        </p:nvSpPr>
        <p:spPr/>
        <p:txBody>
          <a:bodyPr/>
          <a:lstStyle/>
          <a:p>
            <a:r>
              <a:rPr lang="en-US"/>
              <a:t>ELECTRICAL SCHEMATIC</a:t>
            </a:r>
            <a:br>
              <a:rPr lang="en-US"/>
            </a:br>
            <a:endParaRPr lang="en-US"/>
          </a:p>
        </p:txBody>
      </p:sp>
      <p:sp>
        <p:nvSpPr>
          <p:cNvPr id="3" name="Slide Number Placeholder 2">
            <a:extLst>
              <a:ext uri="{FF2B5EF4-FFF2-40B4-BE49-F238E27FC236}">
                <a16:creationId xmlns:a16="http://schemas.microsoft.com/office/drawing/2014/main" id="{7347C7C1-6913-4D48-8533-AF87AEF1CF2A}"/>
              </a:ext>
            </a:extLst>
          </p:cNvPr>
          <p:cNvSpPr>
            <a:spLocks noGrp="1"/>
          </p:cNvSpPr>
          <p:nvPr>
            <p:ph type="sldNum" sz="quarter" idx="10"/>
          </p:nvPr>
        </p:nvSpPr>
        <p:spPr/>
        <p:txBody>
          <a:bodyPr/>
          <a:lstStyle/>
          <a:p>
            <a:fld id="{AB80C8F5-D920-BB4B-933F-7F3EB43C8215}" type="slidenum">
              <a:rPr lang="en-US" smtClean="0"/>
              <a:pPr/>
              <a:t>17</a:t>
            </a:fld>
            <a:endParaRPr lang="en-US"/>
          </a:p>
        </p:txBody>
      </p:sp>
      <p:sp>
        <p:nvSpPr>
          <p:cNvPr id="4" name="Text Placeholder 3">
            <a:extLst>
              <a:ext uri="{FF2B5EF4-FFF2-40B4-BE49-F238E27FC236}">
                <a16:creationId xmlns:a16="http://schemas.microsoft.com/office/drawing/2014/main" id="{7BA56D24-9549-E44F-8E29-FC21842B86C3}"/>
              </a:ext>
            </a:extLst>
          </p:cNvPr>
          <p:cNvSpPr>
            <a:spLocks noGrp="1"/>
          </p:cNvSpPr>
          <p:nvPr>
            <p:ph type="body" idx="11"/>
          </p:nvPr>
        </p:nvSpPr>
        <p:spPr/>
        <p:txBody>
          <a:bodyPr/>
          <a:lstStyle/>
          <a:p>
            <a:r>
              <a:rPr lang="en-US"/>
              <a:t>BYPASS CAPACITORS ON MCU</a:t>
            </a:r>
          </a:p>
        </p:txBody>
      </p:sp>
      <p:sp>
        <p:nvSpPr>
          <p:cNvPr id="5" name="Text Placeholder 4">
            <a:extLst>
              <a:ext uri="{FF2B5EF4-FFF2-40B4-BE49-F238E27FC236}">
                <a16:creationId xmlns:a16="http://schemas.microsoft.com/office/drawing/2014/main" id="{EB965DB2-475B-6C4E-82EC-58A0A46590AF}"/>
              </a:ext>
            </a:extLst>
          </p:cNvPr>
          <p:cNvSpPr>
            <a:spLocks noGrp="1"/>
          </p:cNvSpPr>
          <p:nvPr>
            <p:ph type="body" idx="12"/>
          </p:nvPr>
        </p:nvSpPr>
        <p:spPr/>
        <p:txBody>
          <a:bodyPr/>
          <a:lstStyle/>
          <a:p>
            <a:r>
              <a:rPr lang="en-US"/>
              <a:t>   </a:t>
            </a:r>
          </a:p>
        </p:txBody>
      </p:sp>
      <p:pic>
        <p:nvPicPr>
          <p:cNvPr id="9" name="Picture 8">
            <a:extLst>
              <a:ext uri="{FF2B5EF4-FFF2-40B4-BE49-F238E27FC236}">
                <a16:creationId xmlns:a16="http://schemas.microsoft.com/office/drawing/2014/main" id="{5D6A274F-04F3-8141-84BD-DCB8C0B66A35}"/>
              </a:ext>
            </a:extLst>
          </p:cNvPr>
          <p:cNvPicPr>
            <a:picLocks noChangeAspect="1"/>
          </p:cNvPicPr>
          <p:nvPr/>
        </p:nvPicPr>
        <p:blipFill>
          <a:blip r:embed="rId2"/>
          <a:stretch>
            <a:fillRect/>
          </a:stretch>
        </p:blipFill>
        <p:spPr>
          <a:xfrm>
            <a:off x="629427" y="1806549"/>
            <a:ext cx="6996923" cy="4271991"/>
          </a:xfrm>
          <a:prstGeom prst="rect">
            <a:avLst/>
          </a:prstGeom>
        </p:spPr>
      </p:pic>
    </p:spTree>
    <p:extLst>
      <p:ext uri="{BB962C8B-B14F-4D97-AF65-F5344CB8AC3E}">
        <p14:creationId xmlns:p14="http://schemas.microsoft.com/office/powerpoint/2010/main" val="4036843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E4D2-4235-574F-83B7-C81BF72EB54A}"/>
              </a:ext>
            </a:extLst>
          </p:cNvPr>
          <p:cNvSpPr>
            <a:spLocks noGrp="1"/>
          </p:cNvSpPr>
          <p:nvPr>
            <p:ph type="title"/>
          </p:nvPr>
        </p:nvSpPr>
        <p:spPr/>
        <p:txBody>
          <a:bodyPr/>
          <a:lstStyle/>
          <a:p>
            <a:r>
              <a:rPr lang="en-US"/>
              <a:t>ELECTRICAL SCHEMATIC</a:t>
            </a:r>
            <a:br>
              <a:rPr lang="en-US"/>
            </a:br>
            <a:endParaRPr lang="en-US"/>
          </a:p>
        </p:txBody>
      </p:sp>
      <p:sp>
        <p:nvSpPr>
          <p:cNvPr id="3" name="Slide Number Placeholder 2">
            <a:extLst>
              <a:ext uri="{FF2B5EF4-FFF2-40B4-BE49-F238E27FC236}">
                <a16:creationId xmlns:a16="http://schemas.microsoft.com/office/drawing/2014/main" id="{4908744B-D2F9-D64A-9A3E-67FD06FD5D3B}"/>
              </a:ext>
            </a:extLst>
          </p:cNvPr>
          <p:cNvSpPr>
            <a:spLocks noGrp="1"/>
          </p:cNvSpPr>
          <p:nvPr>
            <p:ph type="sldNum" sz="quarter" idx="10"/>
          </p:nvPr>
        </p:nvSpPr>
        <p:spPr/>
        <p:txBody>
          <a:bodyPr/>
          <a:lstStyle/>
          <a:p>
            <a:fld id="{AB80C8F5-D920-BB4B-933F-7F3EB43C8215}" type="slidenum">
              <a:rPr lang="en-US" smtClean="0"/>
              <a:pPr/>
              <a:t>18</a:t>
            </a:fld>
            <a:endParaRPr lang="en-US"/>
          </a:p>
        </p:txBody>
      </p:sp>
      <p:sp>
        <p:nvSpPr>
          <p:cNvPr id="5" name="Text Placeholder 4">
            <a:extLst>
              <a:ext uri="{FF2B5EF4-FFF2-40B4-BE49-F238E27FC236}">
                <a16:creationId xmlns:a16="http://schemas.microsoft.com/office/drawing/2014/main" id="{9C4CD6C8-9795-554F-BC6F-8337A2E5F895}"/>
              </a:ext>
            </a:extLst>
          </p:cNvPr>
          <p:cNvSpPr>
            <a:spLocks noGrp="1"/>
          </p:cNvSpPr>
          <p:nvPr>
            <p:ph type="body" idx="12"/>
          </p:nvPr>
        </p:nvSpPr>
        <p:spPr>
          <a:xfrm>
            <a:off x="454024" y="1130111"/>
            <a:ext cx="8235949" cy="4326469"/>
          </a:xfrm>
        </p:spPr>
        <p:txBody>
          <a:bodyPr/>
          <a:lstStyle/>
          <a:p>
            <a:r>
              <a:rPr lang="en-US" b="1" u="sng"/>
              <a:t>EXTERNAL CRYSTAL – 16Mhz 18pF load capacitance</a:t>
            </a:r>
          </a:p>
          <a:p>
            <a:endParaRPr lang="en-US"/>
          </a:p>
        </p:txBody>
      </p:sp>
      <p:pic>
        <p:nvPicPr>
          <p:cNvPr id="7" name="Picture 6" descr="A close up of text on a white background&#10;&#10;Description automatically generated">
            <a:extLst>
              <a:ext uri="{FF2B5EF4-FFF2-40B4-BE49-F238E27FC236}">
                <a16:creationId xmlns:a16="http://schemas.microsoft.com/office/drawing/2014/main" id="{276BB594-0B35-F84B-8368-0096BFB727F1}"/>
              </a:ext>
            </a:extLst>
          </p:cNvPr>
          <p:cNvPicPr>
            <a:picLocks noChangeAspect="1"/>
          </p:cNvPicPr>
          <p:nvPr/>
        </p:nvPicPr>
        <p:blipFill rotWithShape="1">
          <a:blip r:embed="rId2"/>
          <a:srcRect b="33461"/>
          <a:stretch/>
        </p:blipFill>
        <p:spPr>
          <a:xfrm>
            <a:off x="617838" y="2151100"/>
            <a:ext cx="6958143" cy="2074912"/>
          </a:xfrm>
          <a:prstGeom prst="rect">
            <a:avLst/>
          </a:prstGeom>
        </p:spPr>
      </p:pic>
      <p:sp>
        <p:nvSpPr>
          <p:cNvPr id="8" name="TextBox 7">
            <a:extLst>
              <a:ext uri="{FF2B5EF4-FFF2-40B4-BE49-F238E27FC236}">
                <a16:creationId xmlns:a16="http://schemas.microsoft.com/office/drawing/2014/main" id="{8B8CD629-3333-C943-BA23-FFA57AC9F7E9}"/>
              </a:ext>
            </a:extLst>
          </p:cNvPr>
          <p:cNvSpPr txBox="1"/>
          <p:nvPr/>
        </p:nvSpPr>
        <p:spPr>
          <a:xfrm>
            <a:off x="617838" y="1537118"/>
            <a:ext cx="5490606" cy="830997"/>
          </a:xfrm>
          <a:prstGeom prst="rect">
            <a:avLst/>
          </a:prstGeom>
          <a:noFill/>
        </p:spPr>
        <p:txBody>
          <a:bodyPr wrap="none" rtlCol="0">
            <a:spAutoFit/>
          </a:bodyPr>
          <a:lstStyle/>
          <a:p>
            <a:r>
              <a:rPr lang="en-US" sz="2400" b="1"/>
              <a:t>C = 2 * load capacitance – pin capacitance</a:t>
            </a:r>
          </a:p>
          <a:p>
            <a:r>
              <a:rPr lang="en-US" sz="2400" b="1"/>
              <a:t>C = 2 * 18pF – 2pF = 34pF</a:t>
            </a:r>
          </a:p>
        </p:txBody>
      </p:sp>
      <p:pic>
        <p:nvPicPr>
          <p:cNvPr id="11" name="Picture 10">
            <a:extLst>
              <a:ext uri="{FF2B5EF4-FFF2-40B4-BE49-F238E27FC236}">
                <a16:creationId xmlns:a16="http://schemas.microsoft.com/office/drawing/2014/main" id="{1E292F9D-C3EA-7C48-90ED-16F46258170D}"/>
              </a:ext>
            </a:extLst>
          </p:cNvPr>
          <p:cNvPicPr>
            <a:picLocks noChangeAspect="1"/>
          </p:cNvPicPr>
          <p:nvPr/>
        </p:nvPicPr>
        <p:blipFill>
          <a:blip r:embed="rId3"/>
          <a:stretch>
            <a:fillRect/>
          </a:stretch>
        </p:blipFill>
        <p:spPr>
          <a:xfrm>
            <a:off x="1165865" y="4258361"/>
            <a:ext cx="4692828" cy="1774320"/>
          </a:xfrm>
          <a:prstGeom prst="rect">
            <a:avLst/>
          </a:prstGeom>
        </p:spPr>
      </p:pic>
      <p:sp>
        <p:nvSpPr>
          <p:cNvPr id="12" name="TextBox 11">
            <a:extLst>
              <a:ext uri="{FF2B5EF4-FFF2-40B4-BE49-F238E27FC236}">
                <a16:creationId xmlns:a16="http://schemas.microsoft.com/office/drawing/2014/main" id="{FBB7A542-6562-7B48-A7F0-C660C9A71634}"/>
              </a:ext>
            </a:extLst>
          </p:cNvPr>
          <p:cNvSpPr txBox="1"/>
          <p:nvPr/>
        </p:nvSpPr>
        <p:spPr>
          <a:xfrm>
            <a:off x="615950" y="4226012"/>
            <a:ext cx="2791918" cy="369332"/>
          </a:xfrm>
          <a:prstGeom prst="rect">
            <a:avLst/>
          </a:prstGeom>
          <a:noFill/>
        </p:spPr>
        <p:txBody>
          <a:bodyPr wrap="none" rtlCol="0">
            <a:spAutoFit/>
          </a:bodyPr>
          <a:lstStyle/>
          <a:p>
            <a:r>
              <a:rPr lang="en-US" b="1"/>
              <a:t>Pull up resistors for IO lines</a:t>
            </a:r>
          </a:p>
        </p:txBody>
      </p:sp>
    </p:spTree>
    <p:extLst>
      <p:ext uri="{BB962C8B-B14F-4D97-AF65-F5344CB8AC3E}">
        <p14:creationId xmlns:p14="http://schemas.microsoft.com/office/powerpoint/2010/main" val="130998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D1F-C354-5546-9C0A-EFE6BD7AB360}"/>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B6F317C1-CFB5-594A-8313-53990E9BE9B7}"/>
              </a:ext>
            </a:extLst>
          </p:cNvPr>
          <p:cNvSpPr>
            <a:spLocks noGrp="1"/>
          </p:cNvSpPr>
          <p:nvPr>
            <p:ph type="sldNum" sz="quarter" idx="10"/>
          </p:nvPr>
        </p:nvSpPr>
        <p:spPr/>
        <p:txBody>
          <a:bodyPr/>
          <a:lstStyle/>
          <a:p>
            <a:fld id="{AB80C8F5-D920-BB4B-933F-7F3EB43C8215}" type="slidenum">
              <a:rPr lang="en-US" smtClean="0"/>
              <a:pPr/>
              <a:t>19</a:t>
            </a:fld>
            <a:endParaRPr lang="en-US"/>
          </a:p>
        </p:txBody>
      </p:sp>
      <p:sp>
        <p:nvSpPr>
          <p:cNvPr id="4" name="Text Placeholder 3">
            <a:extLst>
              <a:ext uri="{FF2B5EF4-FFF2-40B4-BE49-F238E27FC236}">
                <a16:creationId xmlns:a16="http://schemas.microsoft.com/office/drawing/2014/main" id="{69558F22-4CAD-0C44-8A9E-FD1EAEBCD257}"/>
              </a:ext>
            </a:extLst>
          </p:cNvPr>
          <p:cNvSpPr>
            <a:spLocks noGrp="1"/>
          </p:cNvSpPr>
          <p:nvPr>
            <p:ph type="body" idx="11"/>
          </p:nvPr>
        </p:nvSpPr>
        <p:spPr/>
        <p:txBody>
          <a:bodyPr/>
          <a:lstStyle/>
          <a:p>
            <a:r>
              <a:rPr lang="en-US"/>
              <a:t>Bootloader pins</a:t>
            </a:r>
          </a:p>
        </p:txBody>
      </p:sp>
      <p:sp>
        <p:nvSpPr>
          <p:cNvPr id="5" name="Text Placeholder 4">
            <a:extLst>
              <a:ext uri="{FF2B5EF4-FFF2-40B4-BE49-F238E27FC236}">
                <a16:creationId xmlns:a16="http://schemas.microsoft.com/office/drawing/2014/main" id="{563745BC-0D1F-794E-8250-EB75DCCA6853}"/>
              </a:ext>
            </a:extLst>
          </p:cNvPr>
          <p:cNvSpPr>
            <a:spLocks noGrp="1"/>
          </p:cNvSpPr>
          <p:nvPr>
            <p:ph type="body" idx="12"/>
          </p:nvPr>
        </p:nvSpPr>
        <p:spPr/>
        <p:txBody>
          <a:bodyPr/>
          <a:lstStyle/>
          <a:p>
            <a:r>
              <a:rPr lang="en-US"/>
              <a:t>  </a:t>
            </a:r>
          </a:p>
        </p:txBody>
      </p:sp>
      <p:pic>
        <p:nvPicPr>
          <p:cNvPr id="7" name="Picture 6" descr="A screenshot of text&#10;&#10;Description automatically generated">
            <a:extLst>
              <a:ext uri="{FF2B5EF4-FFF2-40B4-BE49-F238E27FC236}">
                <a16:creationId xmlns:a16="http://schemas.microsoft.com/office/drawing/2014/main" id="{5D91495E-65D8-9F43-9902-D56DFA3CC3B2}"/>
              </a:ext>
            </a:extLst>
          </p:cNvPr>
          <p:cNvPicPr>
            <a:picLocks noChangeAspect="1"/>
          </p:cNvPicPr>
          <p:nvPr/>
        </p:nvPicPr>
        <p:blipFill>
          <a:blip r:embed="rId2"/>
          <a:stretch>
            <a:fillRect/>
          </a:stretch>
        </p:blipFill>
        <p:spPr>
          <a:xfrm>
            <a:off x="450850" y="1260735"/>
            <a:ext cx="8085551" cy="4673873"/>
          </a:xfrm>
          <a:prstGeom prst="rect">
            <a:avLst/>
          </a:prstGeom>
        </p:spPr>
      </p:pic>
      <p:sp>
        <p:nvSpPr>
          <p:cNvPr id="8" name="TextBox 7">
            <a:extLst>
              <a:ext uri="{FF2B5EF4-FFF2-40B4-BE49-F238E27FC236}">
                <a16:creationId xmlns:a16="http://schemas.microsoft.com/office/drawing/2014/main" id="{0E4E06BF-9BC9-F640-8BD9-7A692BFE4F90}"/>
              </a:ext>
            </a:extLst>
          </p:cNvPr>
          <p:cNvSpPr txBox="1"/>
          <p:nvPr/>
        </p:nvSpPr>
        <p:spPr>
          <a:xfrm>
            <a:off x="607599" y="2889785"/>
            <a:ext cx="3733073" cy="707886"/>
          </a:xfrm>
          <a:prstGeom prst="rect">
            <a:avLst/>
          </a:prstGeom>
          <a:noFill/>
        </p:spPr>
        <p:txBody>
          <a:bodyPr wrap="none" rtlCol="0">
            <a:spAutoFit/>
          </a:bodyPr>
          <a:lstStyle/>
          <a:p>
            <a:r>
              <a:rPr lang="en-US" sz="2000"/>
              <a:t>Uses a UART based interface with </a:t>
            </a:r>
          </a:p>
          <a:p>
            <a:r>
              <a:rPr lang="en-US" sz="2000"/>
              <a:t>the dev-board</a:t>
            </a:r>
          </a:p>
        </p:txBody>
      </p:sp>
    </p:spTree>
    <p:extLst>
      <p:ext uri="{BB962C8B-B14F-4D97-AF65-F5344CB8AC3E}">
        <p14:creationId xmlns:p14="http://schemas.microsoft.com/office/powerpoint/2010/main" val="186057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
        <p:nvSpPr>
          <p:cNvPr id="2" name="Slide Number Placeholder 1">
            <a:extLst>
              <a:ext uri="{FF2B5EF4-FFF2-40B4-BE49-F238E27FC236}">
                <a16:creationId xmlns:a16="http://schemas.microsoft.com/office/drawing/2014/main" id="{F85933CD-DECF-44A8-A88B-CFD4BFE58878}"/>
              </a:ext>
            </a:extLst>
          </p:cNvPr>
          <p:cNvSpPr>
            <a:spLocks noGrp="1"/>
          </p:cNvSpPr>
          <p:nvPr>
            <p:ph type="sldNum" sz="quarter" idx="10"/>
          </p:nvPr>
        </p:nvSpPr>
        <p:spPr/>
        <p:txBody>
          <a:bodyPr/>
          <a:lstStyle/>
          <a:p>
            <a:fld id="{AB80C8F5-D920-BB4B-933F-7F3EB43C8215}" type="slidenum">
              <a:rPr lang="en-US" smtClean="0"/>
              <a:pPr/>
              <a:t>2</a:t>
            </a:fld>
            <a:endParaRPr lang="en-US"/>
          </a:p>
        </p:txBody>
      </p:sp>
    </p:spTree>
    <p:extLst>
      <p:ext uri="{BB962C8B-B14F-4D97-AF65-F5344CB8AC3E}">
        <p14:creationId xmlns:p14="http://schemas.microsoft.com/office/powerpoint/2010/main" val="2422359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DFE8-AE19-7E41-8C22-425AEFEE7204}"/>
              </a:ext>
            </a:extLst>
          </p:cNvPr>
          <p:cNvSpPr>
            <a:spLocks noGrp="1"/>
          </p:cNvSpPr>
          <p:nvPr>
            <p:ph type="title"/>
          </p:nvPr>
        </p:nvSpPr>
        <p:spPr/>
        <p:txBody>
          <a:bodyPr/>
          <a:lstStyle/>
          <a:p>
            <a:r>
              <a:rPr lang="en-US" sz="4000"/>
              <a:t>Electric schematic – power system</a:t>
            </a:r>
          </a:p>
        </p:txBody>
      </p:sp>
      <p:sp>
        <p:nvSpPr>
          <p:cNvPr id="3" name="Slide Number Placeholder 2">
            <a:extLst>
              <a:ext uri="{FF2B5EF4-FFF2-40B4-BE49-F238E27FC236}">
                <a16:creationId xmlns:a16="http://schemas.microsoft.com/office/drawing/2014/main" id="{2D259CF1-4E5A-2544-86AE-A06FD83A663C}"/>
              </a:ext>
            </a:extLst>
          </p:cNvPr>
          <p:cNvSpPr>
            <a:spLocks noGrp="1"/>
          </p:cNvSpPr>
          <p:nvPr>
            <p:ph type="sldNum" sz="quarter" idx="10"/>
          </p:nvPr>
        </p:nvSpPr>
        <p:spPr/>
        <p:txBody>
          <a:bodyPr/>
          <a:lstStyle/>
          <a:p>
            <a:fld id="{AB80C8F5-D920-BB4B-933F-7F3EB43C8215}" type="slidenum">
              <a:rPr lang="en-US" smtClean="0"/>
              <a:pPr/>
              <a:t>20</a:t>
            </a:fld>
            <a:endParaRPr lang="en-US"/>
          </a:p>
        </p:txBody>
      </p:sp>
      <p:sp>
        <p:nvSpPr>
          <p:cNvPr id="4" name="Text Placeholder 3">
            <a:extLst>
              <a:ext uri="{FF2B5EF4-FFF2-40B4-BE49-F238E27FC236}">
                <a16:creationId xmlns:a16="http://schemas.microsoft.com/office/drawing/2014/main" id="{F73096CE-85EC-2242-95F7-217B1A115A7A}"/>
              </a:ext>
            </a:extLst>
          </p:cNvPr>
          <p:cNvSpPr>
            <a:spLocks noGrp="1"/>
          </p:cNvSpPr>
          <p:nvPr>
            <p:ph type="body" idx="11"/>
          </p:nvPr>
        </p:nvSpPr>
        <p:spPr/>
        <p:txBody>
          <a:bodyPr/>
          <a:lstStyle/>
          <a:p>
            <a:r>
              <a:rPr lang="en-US"/>
              <a:t>Power system, battery charger, coulomb counter</a:t>
            </a:r>
          </a:p>
        </p:txBody>
      </p:sp>
      <p:sp>
        <p:nvSpPr>
          <p:cNvPr id="5" name="Text Placeholder 4">
            <a:extLst>
              <a:ext uri="{FF2B5EF4-FFF2-40B4-BE49-F238E27FC236}">
                <a16:creationId xmlns:a16="http://schemas.microsoft.com/office/drawing/2014/main" id="{B84361EE-873F-0346-81E0-52904EC1F026}"/>
              </a:ext>
            </a:extLst>
          </p:cNvPr>
          <p:cNvSpPr>
            <a:spLocks noGrp="1"/>
          </p:cNvSpPr>
          <p:nvPr>
            <p:ph type="body" idx="12"/>
          </p:nvPr>
        </p:nvSpPr>
        <p:spPr/>
        <p:txBody>
          <a:bodyPr/>
          <a:lstStyle/>
          <a:p>
            <a:endParaRPr lang="en-US"/>
          </a:p>
        </p:txBody>
      </p:sp>
      <p:pic>
        <p:nvPicPr>
          <p:cNvPr id="7" name="Picture 6">
            <a:extLst>
              <a:ext uri="{FF2B5EF4-FFF2-40B4-BE49-F238E27FC236}">
                <a16:creationId xmlns:a16="http://schemas.microsoft.com/office/drawing/2014/main" id="{034919A2-65BA-894C-ADAB-DB52383EBA75}"/>
              </a:ext>
            </a:extLst>
          </p:cNvPr>
          <p:cNvPicPr>
            <a:picLocks noChangeAspect="1"/>
          </p:cNvPicPr>
          <p:nvPr/>
        </p:nvPicPr>
        <p:blipFill>
          <a:blip r:embed="rId2"/>
          <a:stretch>
            <a:fillRect/>
          </a:stretch>
        </p:blipFill>
        <p:spPr>
          <a:xfrm>
            <a:off x="-101957" y="939489"/>
            <a:ext cx="9251323" cy="5455726"/>
          </a:xfrm>
          <a:prstGeom prst="rect">
            <a:avLst/>
          </a:prstGeom>
        </p:spPr>
      </p:pic>
      <p:sp>
        <p:nvSpPr>
          <p:cNvPr id="8" name="Rectangle 7">
            <a:extLst>
              <a:ext uri="{FF2B5EF4-FFF2-40B4-BE49-F238E27FC236}">
                <a16:creationId xmlns:a16="http://schemas.microsoft.com/office/drawing/2014/main" id="{E66B03DD-9BB1-1F4C-BF1D-E0FC399A9716}"/>
              </a:ext>
            </a:extLst>
          </p:cNvPr>
          <p:cNvSpPr/>
          <p:nvPr/>
        </p:nvSpPr>
        <p:spPr>
          <a:xfrm>
            <a:off x="333632" y="6356349"/>
            <a:ext cx="2038865" cy="365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A1DF69-0A82-2447-988D-CEB4376AC1EA}"/>
              </a:ext>
            </a:extLst>
          </p:cNvPr>
          <p:cNvSpPr/>
          <p:nvPr/>
        </p:nvSpPr>
        <p:spPr>
          <a:xfrm>
            <a:off x="6166022" y="2011271"/>
            <a:ext cx="2792627" cy="2251810"/>
          </a:xfrm>
          <a:prstGeom prst="rect">
            <a:avLst/>
          </a:prstGeom>
          <a:noFill/>
          <a:ln>
            <a:solidFill>
              <a:srgbClr val="C00000"/>
            </a:solidFill>
            <a:prstDash val="sys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DF8DAF5-1A7C-5C42-852E-23C2540A2C8F}"/>
              </a:ext>
            </a:extLst>
          </p:cNvPr>
          <p:cNvSpPr txBox="1"/>
          <p:nvPr/>
        </p:nvSpPr>
        <p:spPr>
          <a:xfrm>
            <a:off x="3585042" y="1428153"/>
            <a:ext cx="5638916" cy="369332"/>
          </a:xfrm>
          <a:prstGeom prst="rect">
            <a:avLst/>
          </a:prstGeom>
          <a:noFill/>
        </p:spPr>
        <p:txBody>
          <a:bodyPr wrap="none" rtlCol="0">
            <a:spAutoFit/>
          </a:bodyPr>
          <a:lstStyle/>
          <a:p>
            <a:r>
              <a:rPr lang="en-US" b="1"/>
              <a:t>Followed recommended circuit and joined them together</a:t>
            </a:r>
          </a:p>
        </p:txBody>
      </p:sp>
    </p:spTree>
    <p:extLst>
      <p:ext uri="{BB962C8B-B14F-4D97-AF65-F5344CB8AC3E}">
        <p14:creationId xmlns:p14="http://schemas.microsoft.com/office/powerpoint/2010/main" val="272628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D342-0890-FA40-AC64-61E72EF464B5}"/>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3F90E835-08BF-3841-9D40-97DC25A737F2}"/>
              </a:ext>
            </a:extLst>
          </p:cNvPr>
          <p:cNvSpPr>
            <a:spLocks noGrp="1"/>
          </p:cNvSpPr>
          <p:nvPr>
            <p:ph type="sldNum" sz="quarter" idx="10"/>
          </p:nvPr>
        </p:nvSpPr>
        <p:spPr/>
        <p:txBody>
          <a:bodyPr/>
          <a:lstStyle/>
          <a:p>
            <a:fld id="{AB80C8F5-D920-BB4B-933F-7F3EB43C8215}" type="slidenum">
              <a:rPr lang="en-US" smtClean="0"/>
              <a:pPr/>
              <a:t>21</a:t>
            </a:fld>
            <a:endParaRPr lang="en-US"/>
          </a:p>
        </p:txBody>
      </p:sp>
      <p:sp>
        <p:nvSpPr>
          <p:cNvPr id="4" name="Text Placeholder 3">
            <a:extLst>
              <a:ext uri="{FF2B5EF4-FFF2-40B4-BE49-F238E27FC236}">
                <a16:creationId xmlns:a16="http://schemas.microsoft.com/office/drawing/2014/main" id="{8EC207AC-92B2-6C42-9E7E-C83776436693}"/>
              </a:ext>
            </a:extLst>
          </p:cNvPr>
          <p:cNvSpPr>
            <a:spLocks noGrp="1"/>
          </p:cNvSpPr>
          <p:nvPr>
            <p:ph type="body" idx="11"/>
          </p:nvPr>
        </p:nvSpPr>
        <p:spPr/>
        <p:txBody>
          <a:bodyPr/>
          <a:lstStyle/>
          <a:p>
            <a:r>
              <a:rPr lang="en-US"/>
              <a:t>Bluetooth circuit – rn4020</a:t>
            </a:r>
          </a:p>
        </p:txBody>
      </p:sp>
      <p:sp>
        <p:nvSpPr>
          <p:cNvPr id="5" name="Text Placeholder 4">
            <a:extLst>
              <a:ext uri="{FF2B5EF4-FFF2-40B4-BE49-F238E27FC236}">
                <a16:creationId xmlns:a16="http://schemas.microsoft.com/office/drawing/2014/main" id="{7E56ADB2-AD5D-8D45-8DAF-2E8B0EA8FF1C}"/>
              </a:ext>
            </a:extLst>
          </p:cNvPr>
          <p:cNvSpPr>
            <a:spLocks noGrp="1"/>
          </p:cNvSpPr>
          <p:nvPr>
            <p:ph type="body" idx="12"/>
          </p:nvPr>
        </p:nvSpPr>
        <p:spPr/>
        <p:txBody>
          <a:bodyPr/>
          <a:lstStyle/>
          <a:p>
            <a:r>
              <a:rPr lang="en-US"/>
              <a:t>  </a:t>
            </a:r>
          </a:p>
        </p:txBody>
      </p:sp>
      <p:pic>
        <p:nvPicPr>
          <p:cNvPr id="7" name="Picture 6" descr="A close up of a map&#10;&#10;Description automatically generated">
            <a:extLst>
              <a:ext uri="{FF2B5EF4-FFF2-40B4-BE49-F238E27FC236}">
                <a16:creationId xmlns:a16="http://schemas.microsoft.com/office/drawing/2014/main" id="{AADBB336-3918-CA4B-979E-5F2831EB6A97}"/>
              </a:ext>
            </a:extLst>
          </p:cNvPr>
          <p:cNvPicPr>
            <a:picLocks noChangeAspect="1"/>
          </p:cNvPicPr>
          <p:nvPr/>
        </p:nvPicPr>
        <p:blipFill>
          <a:blip r:embed="rId2"/>
          <a:stretch>
            <a:fillRect/>
          </a:stretch>
        </p:blipFill>
        <p:spPr>
          <a:xfrm>
            <a:off x="1615858" y="1576679"/>
            <a:ext cx="6399756" cy="4357929"/>
          </a:xfrm>
          <a:prstGeom prst="rect">
            <a:avLst/>
          </a:prstGeom>
        </p:spPr>
      </p:pic>
      <p:sp>
        <p:nvSpPr>
          <p:cNvPr id="8" name="TextBox 7">
            <a:extLst>
              <a:ext uri="{FF2B5EF4-FFF2-40B4-BE49-F238E27FC236}">
                <a16:creationId xmlns:a16="http://schemas.microsoft.com/office/drawing/2014/main" id="{284C8B44-E125-1B45-9DFA-600613F146C8}"/>
              </a:ext>
            </a:extLst>
          </p:cNvPr>
          <p:cNvSpPr txBox="1"/>
          <p:nvPr/>
        </p:nvSpPr>
        <p:spPr>
          <a:xfrm>
            <a:off x="1752542" y="1341647"/>
            <a:ext cx="3136564" cy="369332"/>
          </a:xfrm>
          <a:prstGeom prst="rect">
            <a:avLst/>
          </a:prstGeom>
          <a:noFill/>
        </p:spPr>
        <p:txBody>
          <a:bodyPr wrap="none" rtlCol="0">
            <a:spAutoFit/>
          </a:bodyPr>
          <a:lstStyle/>
          <a:p>
            <a:r>
              <a:rPr lang="en-US" b="1"/>
              <a:t>Followed recommended circuit</a:t>
            </a:r>
          </a:p>
        </p:txBody>
      </p:sp>
      <p:sp>
        <p:nvSpPr>
          <p:cNvPr id="9" name="Rectangle 8">
            <a:extLst>
              <a:ext uri="{FF2B5EF4-FFF2-40B4-BE49-F238E27FC236}">
                <a16:creationId xmlns:a16="http://schemas.microsoft.com/office/drawing/2014/main" id="{2A4A532D-0F24-3844-9277-EDB699BF7F53}"/>
              </a:ext>
            </a:extLst>
          </p:cNvPr>
          <p:cNvSpPr/>
          <p:nvPr/>
        </p:nvSpPr>
        <p:spPr>
          <a:xfrm>
            <a:off x="5336088" y="4434214"/>
            <a:ext cx="989556" cy="989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38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3256-9E90-0F47-8E15-BC859428C794}"/>
              </a:ext>
            </a:extLst>
          </p:cNvPr>
          <p:cNvSpPr>
            <a:spLocks noGrp="1"/>
          </p:cNvSpPr>
          <p:nvPr>
            <p:ph type="title"/>
          </p:nvPr>
        </p:nvSpPr>
        <p:spPr/>
        <p:txBody>
          <a:bodyPr/>
          <a:lstStyle/>
          <a:p>
            <a:r>
              <a:rPr lang="en-US"/>
              <a:t>Electric schematic</a:t>
            </a:r>
          </a:p>
        </p:txBody>
      </p:sp>
      <p:sp>
        <p:nvSpPr>
          <p:cNvPr id="3" name="Slide Number Placeholder 2">
            <a:extLst>
              <a:ext uri="{FF2B5EF4-FFF2-40B4-BE49-F238E27FC236}">
                <a16:creationId xmlns:a16="http://schemas.microsoft.com/office/drawing/2014/main" id="{3B02643A-AF30-D74A-B9BE-2FAB01F40C3D}"/>
              </a:ext>
            </a:extLst>
          </p:cNvPr>
          <p:cNvSpPr>
            <a:spLocks noGrp="1"/>
          </p:cNvSpPr>
          <p:nvPr>
            <p:ph type="sldNum" sz="quarter" idx="10"/>
          </p:nvPr>
        </p:nvSpPr>
        <p:spPr/>
        <p:txBody>
          <a:bodyPr/>
          <a:lstStyle/>
          <a:p>
            <a:fld id="{AB80C8F5-D920-BB4B-933F-7F3EB43C8215}" type="slidenum">
              <a:rPr lang="en-US" smtClean="0"/>
              <a:pPr/>
              <a:t>22</a:t>
            </a:fld>
            <a:endParaRPr lang="en-US"/>
          </a:p>
        </p:txBody>
      </p:sp>
      <p:sp>
        <p:nvSpPr>
          <p:cNvPr id="4" name="Text Placeholder 3">
            <a:extLst>
              <a:ext uri="{FF2B5EF4-FFF2-40B4-BE49-F238E27FC236}">
                <a16:creationId xmlns:a16="http://schemas.microsoft.com/office/drawing/2014/main" id="{3E40F9BC-0B5F-7F4E-84B9-FD6490A79609}"/>
              </a:ext>
            </a:extLst>
          </p:cNvPr>
          <p:cNvSpPr>
            <a:spLocks noGrp="1"/>
          </p:cNvSpPr>
          <p:nvPr>
            <p:ph type="body" idx="11"/>
          </p:nvPr>
        </p:nvSpPr>
        <p:spPr/>
        <p:txBody>
          <a:bodyPr/>
          <a:lstStyle/>
          <a:p>
            <a:r>
              <a:rPr lang="en-US"/>
              <a:t>Audio codec</a:t>
            </a:r>
          </a:p>
        </p:txBody>
      </p:sp>
      <p:sp>
        <p:nvSpPr>
          <p:cNvPr id="5" name="Text Placeholder 4">
            <a:extLst>
              <a:ext uri="{FF2B5EF4-FFF2-40B4-BE49-F238E27FC236}">
                <a16:creationId xmlns:a16="http://schemas.microsoft.com/office/drawing/2014/main" id="{9A370C99-566F-BA4F-A4AE-58EC157015B5}"/>
              </a:ext>
            </a:extLst>
          </p:cNvPr>
          <p:cNvSpPr>
            <a:spLocks noGrp="1"/>
          </p:cNvSpPr>
          <p:nvPr>
            <p:ph type="body" idx="12"/>
          </p:nvPr>
        </p:nvSpPr>
        <p:spPr/>
        <p:txBody>
          <a:bodyPr/>
          <a:lstStyle/>
          <a:p>
            <a:endParaRPr lang="en-US"/>
          </a:p>
        </p:txBody>
      </p:sp>
      <p:pic>
        <p:nvPicPr>
          <p:cNvPr id="7" name="Picture 6" descr="A close up of a map&#10;&#10;Description automatically generated">
            <a:extLst>
              <a:ext uri="{FF2B5EF4-FFF2-40B4-BE49-F238E27FC236}">
                <a16:creationId xmlns:a16="http://schemas.microsoft.com/office/drawing/2014/main" id="{DB05DD0F-F764-7643-B7C1-3E98F00D89F7}"/>
              </a:ext>
            </a:extLst>
          </p:cNvPr>
          <p:cNvPicPr>
            <a:picLocks noChangeAspect="1"/>
          </p:cNvPicPr>
          <p:nvPr/>
        </p:nvPicPr>
        <p:blipFill>
          <a:blip r:embed="rId2"/>
          <a:stretch>
            <a:fillRect/>
          </a:stretch>
        </p:blipFill>
        <p:spPr>
          <a:xfrm>
            <a:off x="450850" y="1341044"/>
            <a:ext cx="7656378" cy="4738475"/>
          </a:xfrm>
          <a:prstGeom prst="rect">
            <a:avLst/>
          </a:prstGeom>
        </p:spPr>
      </p:pic>
      <p:sp>
        <p:nvSpPr>
          <p:cNvPr id="8" name="TextBox 7">
            <a:extLst>
              <a:ext uri="{FF2B5EF4-FFF2-40B4-BE49-F238E27FC236}">
                <a16:creationId xmlns:a16="http://schemas.microsoft.com/office/drawing/2014/main" id="{DBC54BB9-2C2E-FA4A-9D69-48BF74E0A9F5}"/>
              </a:ext>
            </a:extLst>
          </p:cNvPr>
          <p:cNvSpPr txBox="1"/>
          <p:nvPr/>
        </p:nvSpPr>
        <p:spPr>
          <a:xfrm>
            <a:off x="2758098" y="1302515"/>
            <a:ext cx="3136564" cy="369332"/>
          </a:xfrm>
          <a:prstGeom prst="rect">
            <a:avLst/>
          </a:prstGeom>
          <a:noFill/>
        </p:spPr>
        <p:txBody>
          <a:bodyPr wrap="none" rtlCol="0">
            <a:spAutoFit/>
          </a:bodyPr>
          <a:lstStyle/>
          <a:p>
            <a:r>
              <a:rPr lang="en-US" b="1"/>
              <a:t>Followed recommended circuit</a:t>
            </a:r>
          </a:p>
        </p:txBody>
      </p:sp>
    </p:spTree>
    <p:extLst>
      <p:ext uri="{BB962C8B-B14F-4D97-AF65-F5344CB8AC3E}">
        <p14:creationId xmlns:p14="http://schemas.microsoft.com/office/powerpoint/2010/main" val="219494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i="1">
                <a:solidFill>
                  <a:srgbClr val="FF0000"/>
                </a:solidFill>
                <a:latin typeface="Arial" panose="020B0604020202020204" pitchFamily="34" charset="0"/>
                <a:cs typeface="Arial" panose="020B0604020202020204" pitchFamily="34" charset="0"/>
              </a:rPr>
              <a:t> </a:t>
            </a:r>
          </a:p>
        </p:txBody>
      </p:sp>
      <p:sp>
        <p:nvSpPr>
          <p:cNvPr id="8" name="Text Placeholder 2"/>
          <p:cNvSpPr>
            <a:spLocks noGrp="1"/>
          </p:cNvSpPr>
          <p:nvPr>
            <p:ph type="body" idx="11"/>
          </p:nvPr>
        </p:nvSpPr>
        <p:spPr>
          <a:xfrm>
            <a:off x="457200" y="924643"/>
            <a:ext cx="8229600" cy="442912"/>
          </a:xfrm>
        </p:spPr>
        <p:txBody>
          <a:bodyPr/>
          <a:lstStyle/>
          <a:p>
            <a:r>
              <a:rPr lang="en-US" sz="2400"/>
              <a:t>Overall layout</a:t>
            </a:r>
          </a:p>
        </p:txBody>
      </p:sp>
      <p:sp>
        <p:nvSpPr>
          <p:cNvPr id="2" name="Slide Number Placeholder 1">
            <a:extLst>
              <a:ext uri="{FF2B5EF4-FFF2-40B4-BE49-F238E27FC236}">
                <a16:creationId xmlns:a16="http://schemas.microsoft.com/office/drawing/2014/main" id="{434071CF-A112-4903-A4C3-3FB9C1826A5B}"/>
              </a:ext>
            </a:extLst>
          </p:cNvPr>
          <p:cNvSpPr>
            <a:spLocks noGrp="1"/>
          </p:cNvSpPr>
          <p:nvPr>
            <p:ph type="sldNum" sz="quarter" idx="10"/>
          </p:nvPr>
        </p:nvSpPr>
        <p:spPr/>
        <p:txBody>
          <a:bodyPr/>
          <a:lstStyle/>
          <a:p>
            <a:fld id="{AB80C8F5-D920-BB4B-933F-7F3EB43C8215}" type="slidenum">
              <a:rPr lang="en-US" smtClean="0"/>
              <a:pPr/>
              <a:t>23</a:t>
            </a:fld>
            <a:endParaRPr lang="en-US"/>
          </a:p>
        </p:txBody>
      </p:sp>
      <p:pic>
        <p:nvPicPr>
          <p:cNvPr id="4" name="Picture 3">
            <a:extLst>
              <a:ext uri="{FF2B5EF4-FFF2-40B4-BE49-F238E27FC236}">
                <a16:creationId xmlns:a16="http://schemas.microsoft.com/office/drawing/2014/main" id="{4F10FFB1-E383-EA4E-9213-081723A97530}"/>
              </a:ext>
            </a:extLst>
          </p:cNvPr>
          <p:cNvPicPr>
            <a:picLocks noChangeAspect="1"/>
          </p:cNvPicPr>
          <p:nvPr/>
        </p:nvPicPr>
        <p:blipFill>
          <a:blip r:embed="rId3"/>
          <a:stretch>
            <a:fillRect/>
          </a:stretch>
        </p:blipFill>
        <p:spPr>
          <a:xfrm>
            <a:off x="3281819" y="316146"/>
            <a:ext cx="5862181" cy="6541854"/>
          </a:xfrm>
          <a:prstGeom prst="rect">
            <a:avLst/>
          </a:prstGeom>
        </p:spPr>
      </p:pic>
    </p:spTree>
    <p:extLst>
      <p:ext uri="{BB962C8B-B14F-4D97-AF65-F5344CB8AC3E}">
        <p14:creationId xmlns:p14="http://schemas.microsoft.com/office/powerpoint/2010/main" val="58011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C35D-B475-E44E-BA39-6989269C1A34}"/>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455CDE8A-01FC-3A43-9A8F-B81DE9119ECF}"/>
              </a:ext>
            </a:extLst>
          </p:cNvPr>
          <p:cNvSpPr>
            <a:spLocks noGrp="1"/>
          </p:cNvSpPr>
          <p:nvPr>
            <p:ph type="sldNum" sz="quarter" idx="10"/>
          </p:nvPr>
        </p:nvSpPr>
        <p:spPr/>
        <p:txBody>
          <a:bodyPr/>
          <a:lstStyle/>
          <a:p>
            <a:fld id="{AB80C8F5-D920-BB4B-933F-7F3EB43C8215}" type="slidenum">
              <a:rPr lang="en-US" smtClean="0"/>
              <a:pPr/>
              <a:t>24</a:t>
            </a:fld>
            <a:endParaRPr lang="en-US"/>
          </a:p>
        </p:txBody>
      </p:sp>
      <p:sp>
        <p:nvSpPr>
          <p:cNvPr id="4" name="Text Placeholder 3">
            <a:extLst>
              <a:ext uri="{FF2B5EF4-FFF2-40B4-BE49-F238E27FC236}">
                <a16:creationId xmlns:a16="http://schemas.microsoft.com/office/drawing/2014/main" id="{DC113112-34F1-0940-9314-FD9C830536CF}"/>
              </a:ext>
            </a:extLst>
          </p:cNvPr>
          <p:cNvSpPr>
            <a:spLocks noGrp="1"/>
          </p:cNvSpPr>
          <p:nvPr>
            <p:ph type="body" idx="11"/>
          </p:nvPr>
        </p:nvSpPr>
        <p:spPr/>
        <p:txBody>
          <a:bodyPr/>
          <a:lstStyle/>
          <a:p>
            <a:r>
              <a:rPr lang="en-US"/>
              <a:t>MCU BYPASS CAPACITORS , RESET SWITCH &amp; CRYSTAL</a:t>
            </a:r>
          </a:p>
        </p:txBody>
      </p:sp>
      <p:sp>
        <p:nvSpPr>
          <p:cNvPr id="5" name="Text Placeholder 4">
            <a:extLst>
              <a:ext uri="{FF2B5EF4-FFF2-40B4-BE49-F238E27FC236}">
                <a16:creationId xmlns:a16="http://schemas.microsoft.com/office/drawing/2014/main" id="{896A8F99-B46C-FA43-88FB-5F184B095881}"/>
              </a:ext>
            </a:extLst>
          </p:cNvPr>
          <p:cNvSpPr>
            <a:spLocks noGrp="1"/>
          </p:cNvSpPr>
          <p:nvPr>
            <p:ph type="body" idx="12"/>
          </p:nvPr>
        </p:nvSpPr>
        <p:spPr/>
        <p:txBody>
          <a:bodyPr/>
          <a:lstStyle/>
          <a:p>
            <a:endParaRPr lang="en-US"/>
          </a:p>
        </p:txBody>
      </p:sp>
      <p:pic>
        <p:nvPicPr>
          <p:cNvPr id="9" name="Picture 8">
            <a:extLst>
              <a:ext uri="{FF2B5EF4-FFF2-40B4-BE49-F238E27FC236}">
                <a16:creationId xmlns:a16="http://schemas.microsoft.com/office/drawing/2014/main" id="{4995C86D-5E03-984E-8C51-53DF52331A91}"/>
              </a:ext>
            </a:extLst>
          </p:cNvPr>
          <p:cNvPicPr>
            <a:picLocks noChangeAspect="1"/>
          </p:cNvPicPr>
          <p:nvPr/>
        </p:nvPicPr>
        <p:blipFill>
          <a:blip r:embed="rId2"/>
          <a:stretch>
            <a:fillRect/>
          </a:stretch>
        </p:blipFill>
        <p:spPr>
          <a:xfrm>
            <a:off x="304800" y="1485955"/>
            <a:ext cx="8534400" cy="4394200"/>
          </a:xfrm>
          <a:prstGeom prst="rect">
            <a:avLst/>
          </a:prstGeom>
        </p:spPr>
      </p:pic>
    </p:spTree>
    <p:extLst>
      <p:ext uri="{BB962C8B-B14F-4D97-AF65-F5344CB8AC3E}">
        <p14:creationId xmlns:p14="http://schemas.microsoft.com/office/powerpoint/2010/main" val="1655968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5EDE-1F43-ED4E-8804-A68C78210302}"/>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AF46AD51-0659-BA42-92F7-F9D2551C2BA4}"/>
              </a:ext>
            </a:extLst>
          </p:cNvPr>
          <p:cNvSpPr>
            <a:spLocks noGrp="1"/>
          </p:cNvSpPr>
          <p:nvPr>
            <p:ph type="sldNum" sz="quarter" idx="10"/>
          </p:nvPr>
        </p:nvSpPr>
        <p:spPr/>
        <p:txBody>
          <a:bodyPr/>
          <a:lstStyle/>
          <a:p>
            <a:fld id="{AB80C8F5-D920-BB4B-933F-7F3EB43C8215}" type="slidenum">
              <a:rPr lang="en-US" smtClean="0"/>
              <a:pPr/>
              <a:t>25</a:t>
            </a:fld>
            <a:endParaRPr lang="en-US"/>
          </a:p>
        </p:txBody>
      </p:sp>
      <p:sp>
        <p:nvSpPr>
          <p:cNvPr id="4" name="Text Placeholder 3">
            <a:extLst>
              <a:ext uri="{FF2B5EF4-FFF2-40B4-BE49-F238E27FC236}">
                <a16:creationId xmlns:a16="http://schemas.microsoft.com/office/drawing/2014/main" id="{9644A72B-4338-2549-9A7B-785029E521AB}"/>
              </a:ext>
            </a:extLst>
          </p:cNvPr>
          <p:cNvSpPr>
            <a:spLocks noGrp="1"/>
          </p:cNvSpPr>
          <p:nvPr>
            <p:ph type="body" idx="11"/>
          </p:nvPr>
        </p:nvSpPr>
        <p:spPr/>
        <p:txBody>
          <a:bodyPr/>
          <a:lstStyle/>
          <a:p>
            <a:r>
              <a:rPr lang="en-US"/>
              <a:t>ground plane shielding</a:t>
            </a:r>
          </a:p>
        </p:txBody>
      </p:sp>
      <p:sp>
        <p:nvSpPr>
          <p:cNvPr id="5" name="Text Placeholder 4">
            <a:extLst>
              <a:ext uri="{FF2B5EF4-FFF2-40B4-BE49-F238E27FC236}">
                <a16:creationId xmlns:a16="http://schemas.microsoft.com/office/drawing/2014/main" id="{3E2913E6-BEBF-7545-9B5C-290C9FE4F874}"/>
              </a:ext>
            </a:extLst>
          </p:cNvPr>
          <p:cNvSpPr>
            <a:spLocks noGrp="1"/>
          </p:cNvSpPr>
          <p:nvPr>
            <p:ph type="body" idx="12"/>
          </p:nvPr>
        </p:nvSpPr>
        <p:spPr/>
        <p:txBody>
          <a:bodyPr/>
          <a:lstStyle/>
          <a:p>
            <a:endParaRPr lang="en-US"/>
          </a:p>
        </p:txBody>
      </p:sp>
      <p:pic>
        <p:nvPicPr>
          <p:cNvPr id="7" name="Picture 6" descr="A circuit board&#10;&#10;Description automatically generated">
            <a:extLst>
              <a:ext uri="{FF2B5EF4-FFF2-40B4-BE49-F238E27FC236}">
                <a16:creationId xmlns:a16="http://schemas.microsoft.com/office/drawing/2014/main" id="{EAABCA7B-9B3A-4942-81C0-15097F69C8ED}"/>
              </a:ext>
            </a:extLst>
          </p:cNvPr>
          <p:cNvPicPr>
            <a:picLocks noChangeAspect="1"/>
          </p:cNvPicPr>
          <p:nvPr/>
        </p:nvPicPr>
        <p:blipFill>
          <a:blip r:embed="rId2"/>
          <a:stretch>
            <a:fillRect/>
          </a:stretch>
        </p:blipFill>
        <p:spPr>
          <a:xfrm>
            <a:off x="450851" y="1608139"/>
            <a:ext cx="7113008" cy="4326469"/>
          </a:xfrm>
          <a:prstGeom prst="rect">
            <a:avLst/>
          </a:prstGeom>
        </p:spPr>
      </p:pic>
    </p:spTree>
    <p:extLst>
      <p:ext uri="{BB962C8B-B14F-4D97-AF65-F5344CB8AC3E}">
        <p14:creationId xmlns:p14="http://schemas.microsoft.com/office/powerpoint/2010/main" val="400394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1009-00A3-474B-93B0-0F923E96FE2D}"/>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C2256322-2F7E-594C-A86C-7E29B64C1202}"/>
              </a:ext>
            </a:extLst>
          </p:cNvPr>
          <p:cNvSpPr>
            <a:spLocks noGrp="1"/>
          </p:cNvSpPr>
          <p:nvPr>
            <p:ph type="sldNum" sz="quarter" idx="10"/>
          </p:nvPr>
        </p:nvSpPr>
        <p:spPr/>
        <p:txBody>
          <a:bodyPr/>
          <a:lstStyle/>
          <a:p>
            <a:fld id="{AB80C8F5-D920-BB4B-933F-7F3EB43C8215}" type="slidenum">
              <a:rPr lang="en-US" smtClean="0"/>
              <a:pPr/>
              <a:t>26</a:t>
            </a:fld>
            <a:endParaRPr lang="en-US"/>
          </a:p>
        </p:txBody>
      </p:sp>
      <p:sp>
        <p:nvSpPr>
          <p:cNvPr id="4" name="Text Placeholder 3">
            <a:extLst>
              <a:ext uri="{FF2B5EF4-FFF2-40B4-BE49-F238E27FC236}">
                <a16:creationId xmlns:a16="http://schemas.microsoft.com/office/drawing/2014/main" id="{BA80E082-0F26-8F47-9E73-C85CAB1BB9D2}"/>
              </a:ext>
            </a:extLst>
          </p:cNvPr>
          <p:cNvSpPr>
            <a:spLocks noGrp="1"/>
          </p:cNvSpPr>
          <p:nvPr>
            <p:ph type="body" idx="11"/>
          </p:nvPr>
        </p:nvSpPr>
        <p:spPr/>
        <p:txBody>
          <a:bodyPr/>
          <a:lstStyle/>
          <a:p>
            <a:r>
              <a:rPr lang="en-US"/>
              <a:t>crystal</a:t>
            </a:r>
          </a:p>
        </p:txBody>
      </p:sp>
      <p:sp>
        <p:nvSpPr>
          <p:cNvPr id="5" name="Text Placeholder 4">
            <a:extLst>
              <a:ext uri="{FF2B5EF4-FFF2-40B4-BE49-F238E27FC236}">
                <a16:creationId xmlns:a16="http://schemas.microsoft.com/office/drawing/2014/main" id="{18E0144E-1F39-2D49-91C0-B4D7D0EF9725}"/>
              </a:ext>
            </a:extLst>
          </p:cNvPr>
          <p:cNvSpPr>
            <a:spLocks noGrp="1"/>
          </p:cNvSpPr>
          <p:nvPr>
            <p:ph type="body" idx="12"/>
          </p:nvPr>
        </p:nvSpPr>
        <p:spPr/>
        <p:txBody>
          <a:bodyPr/>
          <a:lstStyle/>
          <a:p>
            <a:r>
              <a:rPr lang="en-US"/>
              <a:t>CRYSTAL GROUND PLANE</a:t>
            </a:r>
          </a:p>
        </p:txBody>
      </p:sp>
      <p:pic>
        <p:nvPicPr>
          <p:cNvPr id="6" name="Picture 5" descr="A circuit board&#10;&#10;Description automatically generated">
            <a:extLst>
              <a:ext uri="{FF2B5EF4-FFF2-40B4-BE49-F238E27FC236}">
                <a16:creationId xmlns:a16="http://schemas.microsoft.com/office/drawing/2014/main" id="{F035B3C7-0157-6446-990A-07E6AF7952C9}"/>
              </a:ext>
            </a:extLst>
          </p:cNvPr>
          <p:cNvPicPr>
            <a:picLocks noChangeAspect="1"/>
          </p:cNvPicPr>
          <p:nvPr/>
        </p:nvPicPr>
        <p:blipFill>
          <a:blip r:embed="rId2"/>
          <a:stretch>
            <a:fillRect/>
          </a:stretch>
        </p:blipFill>
        <p:spPr>
          <a:xfrm>
            <a:off x="3594970" y="136525"/>
            <a:ext cx="5549030" cy="6596017"/>
          </a:xfrm>
          <a:prstGeom prst="rect">
            <a:avLst/>
          </a:prstGeom>
        </p:spPr>
      </p:pic>
    </p:spTree>
    <p:extLst>
      <p:ext uri="{BB962C8B-B14F-4D97-AF65-F5344CB8AC3E}">
        <p14:creationId xmlns:p14="http://schemas.microsoft.com/office/powerpoint/2010/main" val="387973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E7FD-79F7-3A4B-A531-00C09E39F8CE}"/>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AA310167-9786-6245-BC5D-E3F094DE62A5}"/>
              </a:ext>
            </a:extLst>
          </p:cNvPr>
          <p:cNvSpPr>
            <a:spLocks noGrp="1"/>
          </p:cNvSpPr>
          <p:nvPr>
            <p:ph type="sldNum" sz="quarter" idx="10"/>
          </p:nvPr>
        </p:nvSpPr>
        <p:spPr/>
        <p:txBody>
          <a:bodyPr/>
          <a:lstStyle/>
          <a:p>
            <a:fld id="{AB80C8F5-D920-BB4B-933F-7F3EB43C8215}" type="slidenum">
              <a:rPr lang="en-US" smtClean="0"/>
              <a:pPr/>
              <a:t>27</a:t>
            </a:fld>
            <a:endParaRPr lang="en-US"/>
          </a:p>
        </p:txBody>
      </p:sp>
      <p:sp>
        <p:nvSpPr>
          <p:cNvPr id="4" name="Text Placeholder 3">
            <a:extLst>
              <a:ext uri="{FF2B5EF4-FFF2-40B4-BE49-F238E27FC236}">
                <a16:creationId xmlns:a16="http://schemas.microsoft.com/office/drawing/2014/main" id="{92213021-4AF7-634A-94E4-E4905D21EA6F}"/>
              </a:ext>
            </a:extLst>
          </p:cNvPr>
          <p:cNvSpPr>
            <a:spLocks noGrp="1"/>
          </p:cNvSpPr>
          <p:nvPr>
            <p:ph type="body" idx="11"/>
          </p:nvPr>
        </p:nvSpPr>
        <p:spPr/>
        <p:txBody>
          <a:bodyPr/>
          <a:lstStyle/>
          <a:p>
            <a:r>
              <a:rPr lang="en-US"/>
              <a:t>POWER SYSTEM</a:t>
            </a:r>
          </a:p>
        </p:txBody>
      </p:sp>
      <p:sp>
        <p:nvSpPr>
          <p:cNvPr id="5" name="Text Placeholder 4">
            <a:extLst>
              <a:ext uri="{FF2B5EF4-FFF2-40B4-BE49-F238E27FC236}">
                <a16:creationId xmlns:a16="http://schemas.microsoft.com/office/drawing/2014/main" id="{819948F0-8384-024E-B139-C4C8A7AF32A4}"/>
              </a:ext>
            </a:extLst>
          </p:cNvPr>
          <p:cNvSpPr>
            <a:spLocks noGrp="1"/>
          </p:cNvSpPr>
          <p:nvPr>
            <p:ph type="body" idx="12"/>
          </p:nvPr>
        </p:nvSpPr>
        <p:spPr/>
        <p:txBody>
          <a:bodyPr/>
          <a:lstStyle/>
          <a:p>
            <a:r>
              <a:rPr lang="en-US"/>
              <a:t>   </a:t>
            </a:r>
          </a:p>
        </p:txBody>
      </p:sp>
      <p:pic>
        <p:nvPicPr>
          <p:cNvPr id="7" name="Picture 6" descr="A circuit board&#10;&#10;Description automatically generated">
            <a:extLst>
              <a:ext uri="{FF2B5EF4-FFF2-40B4-BE49-F238E27FC236}">
                <a16:creationId xmlns:a16="http://schemas.microsoft.com/office/drawing/2014/main" id="{55CD55E8-C883-D045-9429-32F0AA18903D}"/>
              </a:ext>
            </a:extLst>
          </p:cNvPr>
          <p:cNvPicPr>
            <a:picLocks noChangeAspect="1"/>
          </p:cNvPicPr>
          <p:nvPr/>
        </p:nvPicPr>
        <p:blipFill>
          <a:blip r:embed="rId2"/>
          <a:stretch>
            <a:fillRect/>
          </a:stretch>
        </p:blipFill>
        <p:spPr>
          <a:xfrm>
            <a:off x="3278993" y="5161"/>
            <a:ext cx="5873777" cy="6533751"/>
          </a:xfrm>
          <a:prstGeom prst="rect">
            <a:avLst/>
          </a:prstGeom>
        </p:spPr>
      </p:pic>
      <p:sp>
        <p:nvSpPr>
          <p:cNvPr id="8" name="Rectangle 7">
            <a:extLst>
              <a:ext uri="{FF2B5EF4-FFF2-40B4-BE49-F238E27FC236}">
                <a16:creationId xmlns:a16="http://schemas.microsoft.com/office/drawing/2014/main" id="{016F08C5-793F-1A47-8491-315772C64205}"/>
              </a:ext>
            </a:extLst>
          </p:cNvPr>
          <p:cNvSpPr/>
          <p:nvPr/>
        </p:nvSpPr>
        <p:spPr>
          <a:xfrm>
            <a:off x="5599134" y="5161"/>
            <a:ext cx="2981195" cy="1059052"/>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1BA599-C0C9-4F4C-A438-AC56E1414B79}"/>
              </a:ext>
            </a:extLst>
          </p:cNvPr>
          <p:cNvSpPr/>
          <p:nvPr/>
        </p:nvSpPr>
        <p:spPr>
          <a:xfrm>
            <a:off x="3225917" y="2993721"/>
            <a:ext cx="1934806" cy="2252564"/>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C63F14-9DF1-FC48-A729-75C97BC17BF9}"/>
              </a:ext>
            </a:extLst>
          </p:cNvPr>
          <p:cNvSpPr/>
          <p:nvPr/>
        </p:nvSpPr>
        <p:spPr>
          <a:xfrm>
            <a:off x="5205030" y="2651229"/>
            <a:ext cx="1709338" cy="2409286"/>
          </a:xfrm>
          <a:prstGeom prst="rect">
            <a:avLst/>
          </a:prstGeom>
          <a:noFill/>
          <a:ln w="25400">
            <a:solidFill>
              <a:schemeClr val="bg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5A0D123-BEA8-6B4B-8819-56F5784ADD05}"/>
              </a:ext>
            </a:extLst>
          </p:cNvPr>
          <p:cNvSpPr txBox="1"/>
          <p:nvPr/>
        </p:nvSpPr>
        <p:spPr>
          <a:xfrm>
            <a:off x="112734" y="2154959"/>
            <a:ext cx="3103927" cy="646331"/>
          </a:xfrm>
          <a:prstGeom prst="rect">
            <a:avLst/>
          </a:prstGeom>
          <a:noFill/>
        </p:spPr>
        <p:txBody>
          <a:bodyPr wrap="none" rtlCol="0" anchor="t">
            <a:spAutoFit/>
          </a:bodyPr>
          <a:lstStyle/>
          <a:p>
            <a:pPr marL="285750" indent="-285750">
              <a:buFont typeface="Arial" panose="020B0604020202020204" pitchFamily="34" charset="0"/>
              <a:buChar char="•"/>
            </a:pPr>
            <a:r>
              <a:rPr lang="en-US"/>
              <a:t>Single LED for charge status </a:t>
            </a:r>
          </a:p>
          <a:p>
            <a:r>
              <a:rPr lang="en-US"/>
              <a:t>     indication</a:t>
            </a:r>
            <a:endParaRPr lang="en-US">
              <a:cs typeface="Calibri"/>
            </a:endParaRPr>
          </a:p>
        </p:txBody>
      </p:sp>
      <p:sp>
        <p:nvSpPr>
          <p:cNvPr id="12" name="Rectangle 11">
            <a:extLst>
              <a:ext uri="{FF2B5EF4-FFF2-40B4-BE49-F238E27FC236}">
                <a16:creationId xmlns:a16="http://schemas.microsoft.com/office/drawing/2014/main" id="{1503E891-4248-42F2-BF95-5C85FBDEFAB5}"/>
              </a:ext>
            </a:extLst>
          </p:cNvPr>
          <p:cNvSpPr/>
          <p:nvPr/>
        </p:nvSpPr>
        <p:spPr>
          <a:xfrm>
            <a:off x="4814114" y="645667"/>
            <a:ext cx="1241941" cy="1474491"/>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39459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1DCB-7863-414C-BFA9-1BEF783F08EE}"/>
              </a:ext>
            </a:extLst>
          </p:cNvPr>
          <p:cNvSpPr>
            <a:spLocks noGrp="1"/>
          </p:cNvSpPr>
          <p:nvPr>
            <p:ph type="title"/>
          </p:nvPr>
        </p:nvSpPr>
        <p:spPr/>
        <p:txBody>
          <a:bodyPr/>
          <a:lstStyle/>
          <a:p>
            <a:r>
              <a:rPr lang="en-US" err="1"/>
              <a:t>Pcb</a:t>
            </a:r>
            <a:r>
              <a:rPr lang="en-US"/>
              <a:t> layout</a:t>
            </a:r>
          </a:p>
        </p:txBody>
      </p:sp>
      <p:sp>
        <p:nvSpPr>
          <p:cNvPr id="3" name="Slide Number Placeholder 2">
            <a:extLst>
              <a:ext uri="{FF2B5EF4-FFF2-40B4-BE49-F238E27FC236}">
                <a16:creationId xmlns:a16="http://schemas.microsoft.com/office/drawing/2014/main" id="{72960E49-B866-1946-9FD6-A50B778153C1}"/>
              </a:ext>
            </a:extLst>
          </p:cNvPr>
          <p:cNvSpPr>
            <a:spLocks noGrp="1"/>
          </p:cNvSpPr>
          <p:nvPr>
            <p:ph type="sldNum" sz="quarter" idx="10"/>
          </p:nvPr>
        </p:nvSpPr>
        <p:spPr/>
        <p:txBody>
          <a:bodyPr/>
          <a:lstStyle/>
          <a:p>
            <a:fld id="{AB80C8F5-D920-BB4B-933F-7F3EB43C8215}" type="slidenum">
              <a:rPr lang="en-US" smtClean="0"/>
              <a:pPr/>
              <a:t>28</a:t>
            </a:fld>
            <a:endParaRPr lang="en-US"/>
          </a:p>
        </p:txBody>
      </p:sp>
      <p:sp>
        <p:nvSpPr>
          <p:cNvPr id="4" name="Text Placeholder 3">
            <a:extLst>
              <a:ext uri="{FF2B5EF4-FFF2-40B4-BE49-F238E27FC236}">
                <a16:creationId xmlns:a16="http://schemas.microsoft.com/office/drawing/2014/main" id="{B3A34933-5785-F345-87A9-04D83754A771}"/>
              </a:ext>
            </a:extLst>
          </p:cNvPr>
          <p:cNvSpPr>
            <a:spLocks noGrp="1"/>
          </p:cNvSpPr>
          <p:nvPr>
            <p:ph type="body" idx="11"/>
          </p:nvPr>
        </p:nvSpPr>
        <p:spPr/>
        <p:txBody>
          <a:bodyPr/>
          <a:lstStyle/>
          <a:p>
            <a:r>
              <a:rPr lang="en-US"/>
              <a:t>Bluetooth module</a:t>
            </a:r>
          </a:p>
        </p:txBody>
      </p:sp>
      <p:sp>
        <p:nvSpPr>
          <p:cNvPr id="5" name="Text Placeholder 4">
            <a:extLst>
              <a:ext uri="{FF2B5EF4-FFF2-40B4-BE49-F238E27FC236}">
                <a16:creationId xmlns:a16="http://schemas.microsoft.com/office/drawing/2014/main" id="{4F3C645A-BB53-D24C-836E-3E0F8A18AADF}"/>
              </a:ext>
            </a:extLst>
          </p:cNvPr>
          <p:cNvSpPr>
            <a:spLocks noGrp="1"/>
          </p:cNvSpPr>
          <p:nvPr>
            <p:ph type="body" idx="12"/>
          </p:nvPr>
        </p:nvSpPr>
        <p:spPr/>
        <p:txBody>
          <a:bodyPr/>
          <a:lstStyle/>
          <a:p>
            <a:r>
              <a:rPr lang="en-US"/>
              <a:t>  </a:t>
            </a:r>
          </a:p>
        </p:txBody>
      </p:sp>
      <p:pic>
        <p:nvPicPr>
          <p:cNvPr id="7" name="Picture 6">
            <a:extLst>
              <a:ext uri="{FF2B5EF4-FFF2-40B4-BE49-F238E27FC236}">
                <a16:creationId xmlns:a16="http://schemas.microsoft.com/office/drawing/2014/main" id="{35C683FB-A055-E34F-95E2-1DEB87395A9C}"/>
              </a:ext>
            </a:extLst>
          </p:cNvPr>
          <p:cNvPicPr>
            <a:picLocks noChangeAspect="1"/>
          </p:cNvPicPr>
          <p:nvPr/>
        </p:nvPicPr>
        <p:blipFill>
          <a:blip r:embed="rId2"/>
          <a:stretch>
            <a:fillRect/>
          </a:stretch>
        </p:blipFill>
        <p:spPr>
          <a:xfrm>
            <a:off x="2192664" y="1274766"/>
            <a:ext cx="6951336" cy="4993213"/>
          </a:xfrm>
          <a:prstGeom prst="rect">
            <a:avLst/>
          </a:prstGeom>
        </p:spPr>
      </p:pic>
    </p:spTree>
    <p:extLst>
      <p:ext uri="{BB962C8B-B14F-4D97-AF65-F5344CB8AC3E}">
        <p14:creationId xmlns:p14="http://schemas.microsoft.com/office/powerpoint/2010/main" val="282495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0F18-F0E1-4A4D-9D9F-C2538AE1EF87}"/>
              </a:ext>
            </a:extLst>
          </p:cNvPr>
          <p:cNvSpPr>
            <a:spLocks noGrp="1"/>
          </p:cNvSpPr>
          <p:nvPr>
            <p:ph type="title"/>
          </p:nvPr>
        </p:nvSpPr>
        <p:spPr/>
        <p:txBody>
          <a:bodyPr/>
          <a:lstStyle/>
          <a:p>
            <a:r>
              <a:rPr lang="en-US" err="1"/>
              <a:t>Pcb</a:t>
            </a:r>
            <a:r>
              <a:rPr lang="en-US"/>
              <a:t> layout</a:t>
            </a:r>
          </a:p>
        </p:txBody>
      </p:sp>
      <p:sp>
        <p:nvSpPr>
          <p:cNvPr id="3" name="Slide Number Placeholder 2">
            <a:extLst>
              <a:ext uri="{FF2B5EF4-FFF2-40B4-BE49-F238E27FC236}">
                <a16:creationId xmlns:a16="http://schemas.microsoft.com/office/drawing/2014/main" id="{35F81E37-2078-434D-AE72-7F24077EC1C7}"/>
              </a:ext>
            </a:extLst>
          </p:cNvPr>
          <p:cNvSpPr>
            <a:spLocks noGrp="1"/>
          </p:cNvSpPr>
          <p:nvPr>
            <p:ph type="sldNum" sz="quarter" idx="10"/>
          </p:nvPr>
        </p:nvSpPr>
        <p:spPr/>
        <p:txBody>
          <a:bodyPr/>
          <a:lstStyle/>
          <a:p>
            <a:fld id="{AB80C8F5-D920-BB4B-933F-7F3EB43C8215}" type="slidenum">
              <a:rPr lang="en-US" smtClean="0"/>
              <a:pPr/>
              <a:t>29</a:t>
            </a:fld>
            <a:endParaRPr lang="en-US"/>
          </a:p>
        </p:txBody>
      </p:sp>
      <p:sp>
        <p:nvSpPr>
          <p:cNvPr id="4" name="Text Placeholder 3">
            <a:extLst>
              <a:ext uri="{FF2B5EF4-FFF2-40B4-BE49-F238E27FC236}">
                <a16:creationId xmlns:a16="http://schemas.microsoft.com/office/drawing/2014/main" id="{0E8F2926-F895-D044-9F27-070747FE845B}"/>
              </a:ext>
            </a:extLst>
          </p:cNvPr>
          <p:cNvSpPr>
            <a:spLocks noGrp="1"/>
          </p:cNvSpPr>
          <p:nvPr>
            <p:ph type="body" idx="11"/>
          </p:nvPr>
        </p:nvSpPr>
        <p:spPr/>
        <p:txBody>
          <a:bodyPr/>
          <a:lstStyle/>
          <a:p>
            <a:r>
              <a:rPr lang="en-US"/>
              <a:t>Audio systems - PCM3002 AUDIO CODEC</a:t>
            </a:r>
          </a:p>
        </p:txBody>
      </p:sp>
      <p:sp>
        <p:nvSpPr>
          <p:cNvPr id="5" name="Text Placeholder 4">
            <a:extLst>
              <a:ext uri="{FF2B5EF4-FFF2-40B4-BE49-F238E27FC236}">
                <a16:creationId xmlns:a16="http://schemas.microsoft.com/office/drawing/2014/main" id="{8349DF1D-C422-FE43-9D14-EE74A0C90A1F}"/>
              </a:ext>
            </a:extLst>
          </p:cNvPr>
          <p:cNvSpPr>
            <a:spLocks noGrp="1"/>
          </p:cNvSpPr>
          <p:nvPr>
            <p:ph type="body" idx="12"/>
          </p:nvPr>
        </p:nvSpPr>
        <p:spPr/>
        <p:txBody>
          <a:bodyPr/>
          <a:lstStyle/>
          <a:p>
            <a:r>
              <a:rPr lang="en-US"/>
              <a:t>  </a:t>
            </a:r>
          </a:p>
        </p:txBody>
      </p:sp>
      <p:pic>
        <p:nvPicPr>
          <p:cNvPr id="12" name="Picture 11" descr="A circuit board&#10;&#10;Description automatically generated">
            <a:extLst>
              <a:ext uri="{FF2B5EF4-FFF2-40B4-BE49-F238E27FC236}">
                <a16:creationId xmlns:a16="http://schemas.microsoft.com/office/drawing/2014/main" id="{8F7B7A50-5D88-B24A-80D6-9B9AF8088610}"/>
              </a:ext>
            </a:extLst>
          </p:cNvPr>
          <p:cNvPicPr>
            <a:picLocks noChangeAspect="1"/>
          </p:cNvPicPr>
          <p:nvPr/>
        </p:nvPicPr>
        <p:blipFill>
          <a:blip r:embed="rId2"/>
          <a:stretch>
            <a:fillRect/>
          </a:stretch>
        </p:blipFill>
        <p:spPr>
          <a:xfrm>
            <a:off x="2609" y="1684691"/>
            <a:ext cx="6886705" cy="5096485"/>
          </a:xfrm>
          <a:prstGeom prst="rect">
            <a:avLst/>
          </a:prstGeom>
        </p:spPr>
      </p:pic>
      <p:sp>
        <p:nvSpPr>
          <p:cNvPr id="13" name="TextBox 12">
            <a:extLst>
              <a:ext uri="{FF2B5EF4-FFF2-40B4-BE49-F238E27FC236}">
                <a16:creationId xmlns:a16="http://schemas.microsoft.com/office/drawing/2014/main" id="{295AB0A3-67F3-7047-BB62-338FD6BBD699}"/>
              </a:ext>
            </a:extLst>
          </p:cNvPr>
          <p:cNvSpPr txBox="1"/>
          <p:nvPr/>
        </p:nvSpPr>
        <p:spPr>
          <a:xfrm>
            <a:off x="217652" y="1276158"/>
            <a:ext cx="2462918" cy="461665"/>
          </a:xfrm>
          <a:prstGeom prst="rect">
            <a:avLst/>
          </a:prstGeom>
          <a:noFill/>
        </p:spPr>
        <p:txBody>
          <a:bodyPr wrap="none" rtlCol="0">
            <a:spAutoFit/>
          </a:bodyPr>
          <a:lstStyle/>
          <a:p>
            <a:r>
              <a:rPr lang="en-US" sz="2400"/>
              <a:t>Lots of capacitors!</a:t>
            </a:r>
          </a:p>
        </p:txBody>
      </p:sp>
    </p:spTree>
    <p:extLst>
      <p:ext uri="{BB962C8B-B14F-4D97-AF65-F5344CB8AC3E}">
        <p14:creationId xmlns:p14="http://schemas.microsoft.com/office/powerpoint/2010/main" val="3929636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r>
              <a:rPr lang="en-US" sz="2200"/>
              <a:t>Our project aims to simplify the process of applying audio effects to a guitar. It takes in the analog input from the guitar and uses </a:t>
            </a:r>
            <a:r>
              <a:rPr lang="en-US" sz="2200" u="sng"/>
              <a:t>digital signal processing</a:t>
            </a:r>
            <a:r>
              <a:rPr lang="en-US" sz="2200"/>
              <a:t> to equalize audio output based on parameters from an Android App. Many products available in the market can transmit the guitar sound but lack the ability to add effects to the audio. </a:t>
            </a:r>
            <a:endParaRPr lang="en-US" sz="220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A76CDC2-9E70-4F85-AA27-74B2A0D6E401}"/>
              </a:ext>
            </a:extLst>
          </p:cNvPr>
          <p:cNvSpPr>
            <a:spLocks noGrp="1"/>
          </p:cNvSpPr>
          <p:nvPr>
            <p:ph type="sldNum" sz="quarter" idx="10"/>
          </p:nvPr>
        </p:nvSpPr>
        <p:spPr/>
        <p:txBody>
          <a:bodyPr/>
          <a:lstStyle/>
          <a:p>
            <a:fld id="{AB80C8F5-D920-BB4B-933F-7F3EB43C8215}" type="slidenum">
              <a:rPr lang="en-US" smtClean="0"/>
              <a:pPr/>
              <a:t>3</a:t>
            </a:fld>
            <a:endParaRPr lang="en-US"/>
          </a:p>
        </p:txBody>
      </p:sp>
      <p:sp>
        <p:nvSpPr>
          <p:cNvPr id="3" name="Text Placeholder 2">
            <a:extLst>
              <a:ext uri="{FF2B5EF4-FFF2-40B4-BE49-F238E27FC236}">
                <a16:creationId xmlns:a16="http://schemas.microsoft.com/office/drawing/2014/main" id="{D69EF880-1C74-47C4-B556-D298523847BF}"/>
              </a:ext>
            </a:extLst>
          </p:cNvPr>
          <p:cNvSpPr>
            <a:spLocks noGrp="1"/>
          </p:cNvSpPr>
          <p:nvPr>
            <p:ph type="body" idx="11"/>
          </p:nvPr>
        </p:nvSpPr>
        <p:spPr>
          <a:xfrm>
            <a:off x="457200" y="924643"/>
            <a:ext cx="8229600" cy="442912"/>
          </a:xfrm>
        </p:spPr>
        <p:txBody>
          <a:bodyPr/>
          <a:lstStyle/>
          <a:p>
            <a:r>
              <a:rPr lang="en-US" sz="2400" b="0" err="1"/>
              <a:t>AudioBeamer</a:t>
            </a:r>
            <a:endParaRPr lang="en-US" err="1"/>
          </a:p>
        </p:txBody>
      </p:sp>
      <p:pic>
        <p:nvPicPr>
          <p:cNvPr id="4" name="Picture 4" descr="A drawing of a person&#10;&#10;Description generated with high confidence">
            <a:extLst>
              <a:ext uri="{FF2B5EF4-FFF2-40B4-BE49-F238E27FC236}">
                <a16:creationId xmlns:a16="http://schemas.microsoft.com/office/drawing/2014/main" id="{0E559DFA-3D8C-421E-9185-169D40FC3C6A}"/>
              </a:ext>
            </a:extLst>
          </p:cNvPr>
          <p:cNvPicPr>
            <a:picLocks noChangeAspect="1"/>
          </p:cNvPicPr>
          <p:nvPr/>
        </p:nvPicPr>
        <p:blipFill rotWithShape="1">
          <a:blip r:embed="rId3"/>
          <a:srcRect l="26974" r="658"/>
          <a:stretch/>
        </p:blipFill>
        <p:spPr>
          <a:xfrm rot="7020000">
            <a:off x="5261831" y="3568926"/>
            <a:ext cx="2427962" cy="2518214"/>
          </a:xfrm>
          <a:prstGeom prst="rect">
            <a:avLst/>
          </a:prstGeom>
        </p:spPr>
      </p:pic>
      <p:sp>
        <p:nvSpPr>
          <p:cNvPr id="5" name="TextBox 4">
            <a:extLst>
              <a:ext uri="{FF2B5EF4-FFF2-40B4-BE49-F238E27FC236}">
                <a16:creationId xmlns:a16="http://schemas.microsoft.com/office/drawing/2014/main" id="{39E9C5F4-03AF-470F-9F11-78EDB5378B53}"/>
              </a:ext>
            </a:extLst>
          </p:cNvPr>
          <p:cNvSpPr txBox="1"/>
          <p:nvPr/>
        </p:nvSpPr>
        <p:spPr>
          <a:xfrm rot="-600000">
            <a:off x="3454129" y="3464447"/>
            <a:ext cx="264122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Edwardian Script ITC"/>
              </a:rPr>
              <a:t>Artistic Rendering</a:t>
            </a:r>
          </a:p>
        </p:txBody>
      </p:sp>
    </p:spTree>
    <p:extLst>
      <p:ext uri="{BB962C8B-B14F-4D97-AF65-F5344CB8AC3E}">
        <p14:creationId xmlns:p14="http://schemas.microsoft.com/office/powerpoint/2010/main" val="485134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DE6D-852E-C84F-A2C9-C1B0F95173AA}"/>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DB21E9D4-3590-6448-B136-61F5000F0B62}"/>
              </a:ext>
            </a:extLst>
          </p:cNvPr>
          <p:cNvSpPr>
            <a:spLocks noGrp="1"/>
          </p:cNvSpPr>
          <p:nvPr>
            <p:ph type="sldNum" sz="quarter" idx="10"/>
          </p:nvPr>
        </p:nvSpPr>
        <p:spPr/>
        <p:txBody>
          <a:bodyPr/>
          <a:lstStyle/>
          <a:p>
            <a:fld id="{AB80C8F5-D920-BB4B-933F-7F3EB43C8215}" type="slidenum">
              <a:rPr lang="en-US" smtClean="0"/>
              <a:pPr/>
              <a:t>30</a:t>
            </a:fld>
            <a:endParaRPr lang="en-US"/>
          </a:p>
        </p:txBody>
      </p:sp>
      <p:sp>
        <p:nvSpPr>
          <p:cNvPr id="4" name="Text Placeholder 3">
            <a:extLst>
              <a:ext uri="{FF2B5EF4-FFF2-40B4-BE49-F238E27FC236}">
                <a16:creationId xmlns:a16="http://schemas.microsoft.com/office/drawing/2014/main" id="{756466DC-6147-2E4C-8E05-3D3E442756C2}"/>
              </a:ext>
            </a:extLst>
          </p:cNvPr>
          <p:cNvSpPr>
            <a:spLocks noGrp="1"/>
          </p:cNvSpPr>
          <p:nvPr>
            <p:ph type="body" idx="11"/>
          </p:nvPr>
        </p:nvSpPr>
        <p:spPr/>
        <p:txBody>
          <a:bodyPr/>
          <a:lstStyle/>
          <a:p>
            <a:r>
              <a:rPr lang="en-US"/>
              <a:t>Audio systems</a:t>
            </a:r>
          </a:p>
        </p:txBody>
      </p:sp>
      <p:sp>
        <p:nvSpPr>
          <p:cNvPr id="5" name="Text Placeholder 4">
            <a:extLst>
              <a:ext uri="{FF2B5EF4-FFF2-40B4-BE49-F238E27FC236}">
                <a16:creationId xmlns:a16="http://schemas.microsoft.com/office/drawing/2014/main" id="{BE30618A-DBC9-9547-A80D-7EF49745678D}"/>
              </a:ext>
            </a:extLst>
          </p:cNvPr>
          <p:cNvSpPr>
            <a:spLocks noGrp="1"/>
          </p:cNvSpPr>
          <p:nvPr>
            <p:ph type="body" idx="12"/>
          </p:nvPr>
        </p:nvSpPr>
        <p:spPr/>
        <p:txBody>
          <a:bodyPr/>
          <a:lstStyle/>
          <a:p>
            <a:r>
              <a:rPr lang="en-US"/>
              <a:t>   </a:t>
            </a:r>
            <a:r>
              <a:rPr lang="en-US" sz="1800"/>
              <a:t>	</a:t>
            </a:r>
            <a:r>
              <a:rPr lang="en-US" u="sng"/>
              <a:t>Using separate ground plane</a:t>
            </a:r>
            <a:endParaRPr lang="en-US"/>
          </a:p>
        </p:txBody>
      </p:sp>
      <p:sp>
        <p:nvSpPr>
          <p:cNvPr id="6" name="Text Placeholder 4">
            <a:extLst>
              <a:ext uri="{FF2B5EF4-FFF2-40B4-BE49-F238E27FC236}">
                <a16:creationId xmlns:a16="http://schemas.microsoft.com/office/drawing/2014/main" id="{E954EFAC-1388-0949-B1BD-F6B1C7FACF39}"/>
              </a:ext>
            </a:extLst>
          </p:cNvPr>
          <p:cNvSpPr txBox="1">
            <a:spLocks/>
          </p:cNvSpPr>
          <p:nvPr/>
        </p:nvSpPr>
        <p:spPr>
          <a:xfrm>
            <a:off x="457200" y="1608139"/>
            <a:ext cx="8235949" cy="4326469"/>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a:t>	</a:t>
            </a:r>
            <a:endParaRPr lang="en-US" sz="2400" u="sng"/>
          </a:p>
        </p:txBody>
      </p:sp>
      <p:pic>
        <p:nvPicPr>
          <p:cNvPr id="7" name="Picture 6">
            <a:extLst>
              <a:ext uri="{FF2B5EF4-FFF2-40B4-BE49-F238E27FC236}">
                <a16:creationId xmlns:a16="http://schemas.microsoft.com/office/drawing/2014/main" id="{504944A3-EFE4-1242-A33D-01E1076CD210}"/>
              </a:ext>
            </a:extLst>
          </p:cNvPr>
          <p:cNvPicPr>
            <a:picLocks noChangeAspect="1"/>
          </p:cNvPicPr>
          <p:nvPr/>
        </p:nvPicPr>
        <p:blipFill>
          <a:blip r:embed="rId2"/>
          <a:stretch>
            <a:fillRect/>
          </a:stretch>
        </p:blipFill>
        <p:spPr>
          <a:xfrm>
            <a:off x="881439" y="2140135"/>
            <a:ext cx="4680117" cy="2188314"/>
          </a:xfrm>
          <a:prstGeom prst="rect">
            <a:avLst/>
          </a:prstGeom>
        </p:spPr>
      </p:pic>
    </p:spTree>
    <p:extLst>
      <p:ext uri="{BB962C8B-B14F-4D97-AF65-F5344CB8AC3E}">
        <p14:creationId xmlns:p14="http://schemas.microsoft.com/office/powerpoint/2010/main" val="4291544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744E-B9F7-A341-B88D-395D3C992546}"/>
              </a:ext>
            </a:extLst>
          </p:cNvPr>
          <p:cNvSpPr>
            <a:spLocks noGrp="1"/>
          </p:cNvSpPr>
          <p:nvPr>
            <p:ph type="title"/>
          </p:nvPr>
        </p:nvSpPr>
        <p:spPr/>
        <p:txBody>
          <a:bodyPr/>
          <a:lstStyle/>
          <a:p>
            <a:r>
              <a:rPr lang="en-US"/>
              <a:t>PCB LAYOUT</a:t>
            </a:r>
          </a:p>
        </p:txBody>
      </p:sp>
      <p:sp>
        <p:nvSpPr>
          <p:cNvPr id="3" name="Slide Number Placeholder 2">
            <a:extLst>
              <a:ext uri="{FF2B5EF4-FFF2-40B4-BE49-F238E27FC236}">
                <a16:creationId xmlns:a16="http://schemas.microsoft.com/office/drawing/2014/main" id="{86A686F9-8D1C-8A42-9011-F31B788C6C4D}"/>
              </a:ext>
            </a:extLst>
          </p:cNvPr>
          <p:cNvSpPr>
            <a:spLocks noGrp="1"/>
          </p:cNvSpPr>
          <p:nvPr>
            <p:ph type="sldNum" sz="quarter" idx="10"/>
          </p:nvPr>
        </p:nvSpPr>
        <p:spPr/>
        <p:txBody>
          <a:bodyPr/>
          <a:lstStyle/>
          <a:p>
            <a:fld id="{AB80C8F5-D920-BB4B-933F-7F3EB43C8215}" type="slidenum">
              <a:rPr lang="en-US" smtClean="0"/>
              <a:pPr/>
              <a:t>31</a:t>
            </a:fld>
            <a:endParaRPr lang="en-US"/>
          </a:p>
        </p:txBody>
      </p:sp>
      <p:sp>
        <p:nvSpPr>
          <p:cNvPr id="4" name="Text Placeholder 3">
            <a:extLst>
              <a:ext uri="{FF2B5EF4-FFF2-40B4-BE49-F238E27FC236}">
                <a16:creationId xmlns:a16="http://schemas.microsoft.com/office/drawing/2014/main" id="{07E43428-D600-404B-B6C0-CD1EB0DBCC60}"/>
              </a:ext>
            </a:extLst>
          </p:cNvPr>
          <p:cNvSpPr>
            <a:spLocks noGrp="1"/>
          </p:cNvSpPr>
          <p:nvPr>
            <p:ph type="body" idx="11"/>
          </p:nvPr>
        </p:nvSpPr>
        <p:spPr/>
        <p:txBody>
          <a:bodyPr/>
          <a:lstStyle/>
          <a:p>
            <a:r>
              <a:rPr lang="en-US"/>
              <a:t>AUDIO SYSTEMS</a:t>
            </a:r>
          </a:p>
        </p:txBody>
      </p:sp>
      <p:sp>
        <p:nvSpPr>
          <p:cNvPr id="5" name="Text Placeholder 4">
            <a:extLst>
              <a:ext uri="{FF2B5EF4-FFF2-40B4-BE49-F238E27FC236}">
                <a16:creationId xmlns:a16="http://schemas.microsoft.com/office/drawing/2014/main" id="{920AC6CE-F0E4-3242-9BBF-76266450252F}"/>
              </a:ext>
            </a:extLst>
          </p:cNvPr>
          <p:cNvSpPr>
            <a:spLocks noGrp="1"/>
          </p:cNvSpPr>
          <p:nvPr>
            <p:ph type="body" idx="12"/>
          </p:nvPr>
        </p:nvSpPr>
        <p:spPr/>
        <p:txBody>
          <a:bodyPr>
            <a:normAutofit/>
          </a:bodyPr>
          <a:lstStyle/>
          <a:p>
            <a:pPr marL="285750" indent="-285750">
              <a:buFont typeface="Arial" panose="020B0604020202020204" pitchFamily="34" charset="0"/>
              <a:buChar char="•"/>
            </a:pPr>
            <a:r>
              <a:rPr lang="en-US" sz="2800"/>
              <a:t>Amplification circuit not designed yet</a:t>
            </a:r>
          </a:p>
          <a:p>
            <a:pPr marL="285750" indent="-285750">
              <a:buFont typeface="Arial" panose="020B0604020202020204" pitchFamily="34" charset="0"/>
              <a:buChar char="•"/>
            </a:pPr>
            <a:r>
              <a:rPr lang="en-US" sz="2800"/>
              <a:t>Should be implemented in a few days</a:t>
            </a:r>
          </a:p>
          <a:p>
            <a:pPr marL="285750" indent="-285750">
              <a:buFont typeface="Arial" panose="020B0604020202020204" pitchFamily="34" charset="0"/>
              <a:buChar char="•"/>
            </a:pPr>
            <a:r>
              <a:rPr lang="en-US" sz="2800"/>
              <a:t>Will manually solder wire to female ¼ audio jack</a:t>
            </a:r>
          </a:p>
          <a:p>
            <a:pPr marL="285750" indent="-285750">
              <a:buFont typeface="Arial" panose="020B0604020202020204" pitchFamily="34" charset="0"/>
              <a:buChar char="•"/>
            </a:pPr>
            <a:r>
              <a:rPr lang="en-US" sz="2800"/>
              <a:t>Mainly to avoid mounting jack on PCB</a:t>
            </a:r>
          </a:p>
          <a:p>
            <a:r>
              <a:rPr lang="en-US" sz="2800"/>
              <a:t>						</a:t>
            </a:r>
            <a:endParaRPr lang="en-US" sz="2400" u="sng"/>
          </a:p>
        </p:txBody>
      </p:sp>
      <p:pic>
        <p:nvPicPr>
          <p:cNvPr id="9" name="Picture 8">
            <a:extLst>
              <a:ext uri="{FF2B5EF4-FFF2-40B4-BE49-F238E27FC236}">
                <a16:creationId xmlns:a16="http://schemas.microsoft.com/office/drawing/2014/main" id="{DF091C60-7027-7743-8E27-CFE28851B831}"/>
              </a:ext>
            </a:extLst>
          </p:cNvPr>
          <p:cNvPicPr>
            <a:picLocks noChangeAspect="1"/>
          </p:cNvPicPr>
          <p:nvPr/>
        </p:nvPicPr>
        <p:blipFill>
          <a:blip r:embed="rId2"/>
          <a:stretch>
            <a:fillRect/>
          </a:stretch>
        </p:blipFill>
        <p:spPr>
          <a:xfrm>
            <a:off x="838896" y="3633586"/>
            <a:ext cx="3201588" cy="2163235"/>
          </a:xfrm>
          <a:prstGeom prst="rect">
            <a:avLst/>
          </a:prstGeom>
        </p:spPr>
      </p:pic>
    </p:spTree>
    <p:extLst>
      <p:ext uri="{BB962C8B-B14F-4D97-AF65-F5344CB8AC3E}">
        <p14:creationId xmlns:p14="http://schemas.microsoft.com/office/powerpoint/2010/main" val="430273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sp>
        <p:nvSpPr>
          <p:cNvPr id="2" name="Slide Number Placeholder 1">
            <a:extLst>
              <a:ext uri="{FF2B5EF4-FFF2-40B4-BE49-F238E27FC236}">
                <a16:creationId xmlns:a16="http://schemas.microsoft.com/office/drawing/2014/main" id="{293116F2-0D2E-406C-83CE-81EC934767AE}"/>
              </a:ext>
            </a:extLst>
          </p:cNvPr>
          <p:cNvSpPr>
            <a:spLocks noGrp="1"/>
          </p:cNvSpPr>
          <p:nvPr>
            <p:ph type="sldNum" sz="quarter" idx="10"/>
          </p:nvPr>
        </p:nvSpPr>
        <p:spPr/>
        <p:txBody>
          <a:bodyPr/>
          <a:lstStyle/>
          <a:p>
            <a:fld id="{AB80C8F5-D920-BB4B-933F-7F3EB43C8215}" type="slidenum">
              <a:rPr lang="en-US" smtClean="0"/>
              <a:pPr/>
              <a:t>32</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51F36FA7-3944-4EC5-9FE8-466A3196D611}"/>
              </a:ext>
            </a:extLst>
          </p:cNvPr>
          <p:cNvPicPr>
            <a:picLocks noChangeAspect="1"/>
          </p:cNvPicPr>
          <p:nvPr/>
        </p:nvPicPr>
        <p:blipFill>
          <a:blip r:embed="rId2"/>
          <a:stretch>
            <a:fillRect/>
          </a:stretch>
        </p:blipFill>
        <p:spPr>
          <a:xfrm>
            <a:off x="1060315" y="1560221"/>
            <a:ext cx="7017289" cy="4315139"/>
          </a:xfrm>
          <a:prstGeom prst="rect">
            <a:avLst/>
          </a:prstGeom>
        </p:spPr>
      </p:pic>
    </p:spTree>
    <p:extLst>
      <p:ext uri="{BB962C8B-B14F-4D97-AF65-F5344CB8AC3E}">
        <p14:creationId xmlns:p14="http://schemas.microsoft.com/office/powerpoint/2010/main" val="170400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set up and communicate with the Bluetooth module via UART (complete)</a:t>
            </a:r>
          </a:p>
          <a:p>
            <a:pPr marL="342900" indent="-342900">
              <a:buFont typeface="Arial"/>
              <a:buChar char="•"/>
            </a:pPr>
            <a:r>
              <a:rPr lang="en-US" sz="2200">
                <a:solidFill>
                  <a:srgbClr val="000000"/>
                </a:solidFill>
              </a:rPr>
              <a:t>Test ability to set up and communicate with the audio codec via … (partially complete)</a:t>
            </a:r>
          </a:p>
          <a:p>
            <a:pPr marL="342900" indent="-342900">
              <a:buFont typeface="Arial"/>
              <a:buChar char="•"/>
            </a:pPr>
            <a:r>
              <a:rPr lang="en-US" sz="2200">
                <a:solidFill>
                  <a:srgbClr val="000000"/>
                </a:solidFill>
              </a:rPr>
              <a:t>Test ability to set up and communicate with the PMIC via I2C and flash an LED accordingly (not started)</a:t>
            </a:r>
          </a:p>
          <a:p>
            <a:pPr marL="342900" indent="-342900">
              <a:buFont typeface="Arial"/>
              <a:buChar char="•"/>
            </a:pPr>
            <a:r>
              <a:rPr lang="en-US" sz="2200">
                <a:solidFill>
                  <a:srgbClr val="000000"/>
                </a:solidFill>
              </a:rPr>
              <a:t>Test ability to apply equalization, distortion, and reverb effects to audio signals (barely started)</a:t>
            </a:r>
          </a:p>
          <a:p>
            <a:pPr marL="342900" indent="-342900">
              <a:buFont typeface="Arial"/>
              <a:buChar char="•"/>
            </a:pPr>
            <a:endParaRPr lang="en-US" sz="2200">
              <a:solidFill>
                <a:srgbClr val="000000"/>
              </a:solidFill>
            </a:endParaRPr>
          </a:p>
          <a:p>
            <a:pPr marL="342900" indent="-342900">
              <a:buFont typeface="Arial"/>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MSP430FR5594</a:t>
            </a:r>
            <a:endParaRPr lang="en-US"/>
          </a:p>
        </p:txBody>
      </p:sp>
      <p:sp>
        <p:nvSpPr>
          <p:cNvPr id="2" name="Slide Number Placeholder 1">
            <a:extLst>
              <a:ext uri="{FF2B5EF4-FFF2-40B4-BE49-F238E27FC236}">
                <a16:creationId xmlns:a16="http://schemas.microsoft.com/office/drawing/2014/main" id="{34CFF89A-BD43-4BA4-B4DB-183A9E1A46D2}"/>
              </a:ext>
            </a:extLst>
          </p:cNvPr>
          <p:cNvSpPr>
            <a:spLocks noGrp="1"/>
          </p:cNvSpPr>
          <p:nvPr>
            <p:ph type="sldNum" sz="quarter" idx="10"/>
          </p:nvPr>
        </p:nvSpPr>
        <p:spPr/>
        <p:txBody>
          <a:bodyPr/>
          <a:lstStyle/>
          <a:p>
            <a:fld id="{AB80C8F5-D920-BB4B-933F-7F3EB43C8215}" type="slidenum">
              <a:rPr lang="en-US" smtClean="0"/>
              <a:pPr/>
              <a:t>33</a:t>
            </a:fld>
            <a:endParaRPr lang="en-US"/>
          </a:p>
        </p:txBody>
      </p:sp>
    </p:spTree>
    <p:extLst>
      <p:ext uri="{BB962C8B-B14F-4D97-AF65-F5344CB8AC3E}">
        <p14:creationId xmlns:p14="http://schemas.microsoft.com/office/powerpoint/2010/main" val="1951424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PARTIALLY COMPLETE</a:t>
            </a:r>
          </a:p>
          <a:p>
            <a:pPr marL="342900" indent="-342900">
              <a:buFont typeface="Arial"/>
              <a:buChar char="•"/>
            </a:pPr>
            <a:r>
              <a:rPr lang="en-US" sz="2200">
                <a:solidFill>
                  <a:srgbClr val="000000"/>
                </a:solidFill>
              </a:rPr>
              <a:t>Test ability to receive an audio signal from an electric guitar (not started)</a:t>
            </a:r>
          </a:p>
          <a:p>
            <a:pPr marL="342900" indent="-342900">
              <a:buFont typeface="Arial"/>
              <a:buChar char="•"/>
            </a:pPr>
            <a:r>
              <a:rPr lang="en-US" sz="2200">
                <a:solidFill>
                  <a:srgbClr val="000000"/>
                </a:solidFill>
              </a:rPr>
              <a:t>Test ability to communicate with the MCU via … (partially complete)</a:t>
            </a:r>
          </a:p>
          <a:p>
            <a:pPr marL="342900" indent="-342900">
              <a:buFont typeface="Arial"/>
              <a:buChar char="•"/>
            </a:pPr>
            <a:r>
              <a:rPr lang="en-US" sz="2200">
                <a:solidFill>
                  <a:srgbClr val="000000"/>
                </a:solidFill>
              </a:rPr>
              <a:t>Receive I2S output from a provided waveform (complete)</a:t>
            </a:r>
          </a:p>
          <a:p>
            <a:pPr marL="342900" indent="-342900">
              <a:buFont typeface="Arial"/>
              <a:buChar char="•"/>
            </a:pPr>
            <a:r>
              <a:rPr lang="en-US" sz="2200">
                <a:solidFill>
                  <a:srgbClr val="000000"/>
                </a:solidFill>
              </a:rPr>
              <a:t>Still working on system &amp; data clock synchronization </a:t>
            </a:r>
          </a:p>
          <a:p>
            <a:pPr marL="342900" indent="-342900">
              <a:buFont typeface="Arial"/>
              <a:buChar char="•"/>
            </a:pPr>
            <a:r>
              <a:rPr lang="en-US" sz="2200">
                <a:solidFill>
                  <a:srgbClr val="000000"/>
                </a:solidFill>
              </a:rPr>
              <a:t>Amplification design &amp; testing (not started)</a:t>
            </a:r>
          </a:p>
        </p:txBody>
      </p:sp>
      <p:sp>
        <p:nvSpPr>
          <p:cNvPr id="8" name="Text Placeholder 2"/>
          <p:cNvSpPr>
            <a:spLocks noGrp="1"/>
          </p:cNvSpPr>
          <p:nvPr>
            <p:ph type="body" idx="11"/>
          </p:nvPr>
        </p:nvSpPr>
        <p:spPr>
          <a:xfrm>
            <a:off x="457200" y="924643"/>
            <a:ext cx="8229600" cy="442912"/>
          </a:xfrm>
        </p:spPr>
        <p:txBody>
          <a:bodyPr/>
          <a:lstStyle/>
          <a:p>
            <a:r>
              <a:rPr lang="en-US" sz="2400" b="0"/>
              <a:t>Audio Codec – PCM3002 </a:t>
            </a:r>
            <a:endParaRPr lang="en-US"/>
          </a:p>
        </p:txBody>
      </p:sp>
      <p:sp>
        <p:nvSpPr>
          <p:cNvPr id="2" name="Slide Number Placeholder 1">
            <a:extLst>
              <a:ext uri="{FF2B5EF4-FFF2-40B4-BE49-F238E27FC236}">
                <a16:creationId xmlns:a16="http://schemas.microsoft.com/office/drawing/2014/main" id="{4D6B1F67-8CF4-4F0B-81EE-5512AC10B92D}"/>
              </a:ext>
            </a:extLst>
          </p:cNvPr>
          <p:cNvSpPr>
            <a:spLocks noGrp="1"/>
          </p:cNvSpPr>
          <p:nvPr>
            <p:ph type="sldNum" sz="quarter" idx="10"/>
          </p:nvPr>
        </p:nvSpPr>
        <p:spPr/>
        <p:txBody>
          <a:bodyPr/>
          <a:lstStyle/>
          <a:p>
            <a:fld id="{AB80C8F5-D920-BB4B-933F-7F3EB43C8215}" type="slidenum">
              <a:rPr lang="en-US" smtClean="0"/>
              <a:pPr/>
              <a:t>34</a:t>
            </a:fld>
            <a:endParaRPr lang="en-US"/>
          </a:p>
        </p:txBody>
      </p:sp>
    </p:spTree>
    <p:extLst>
      <p:ext uri="{BB962C8B-B14F-4D97-AF65-F5344CB8AC3E}">
        <p14:creationId xmlns:p14="http://schemas.microsoft.com/office/powerpoint/2010/main" val="703498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NOT STARTED</a:t>
            </a:r>
          </a:p>
          <a:p>
            <a:pPr marL="342900" indent="-342900">
              <a:buFont typeface="Arial"/>
              <a:buChar char="•"/>
            </a:pPr>
            <a:r>
              <a:rPr lang="en-US" sz="2200">
                <a:solidFill>
                  <a:srgbClr val="000000"/>
                </a:solidFill>
              </a:rPr>
              <a:t>Test ability to be set up by and communicate with our MCU via I2C (not started)</a:t>
            </a:r>
          </a:p>
          <a:p>
            <a:pPr marL="342900" indent="-342900">
              <a:buFont typeface="Arial"/>
              <a:buChar char="•"/>
            </a:pPr>
            <a:r>
              <a:rPr lang="en-US" sz="2200">
                <a:solidFill>
                  <a:srgbClr val="000000"/>
                </a:solidFill>
              </a:rPr>
              <a:t>Test ability to receive accurate voltage values from our battery (not started)</a:t>
            </a:r>
            <a:endParaRPr lang="en-US" sz="2200" i="1">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8C1AF7FE-6D81-444D-B2AA-2C71611F2B5A}"/>
              </a:ext>
            </a:extLst>
          </p:cNvPr>
          <p:cNvSpPr>
            <a:spLocks noGrp="1"/>
          </p:cNvSpPr>
          <p:nvPr>
            <p:ph type="sldNum" sz="quarter" idx="10"/>
          </p:nvPr>
        </p:nvSpPr>
        <p:spPr/>
        <p:txBody>
          <a:bodyPr/>
          <a:lstStyle/>
          <a:p>
            <a:fld id="{AB80C8F5-D920-BB4B-933F-7F3EB43C8215}" type="slidenum">
              <a:rPr lang="en-US" smtClean="0"/>
              <a:pPr/>
              <a:t>35</a:t>
            </a:fld>
            <a:endParaRPr lang="en-US"/>
          </a:p>
        </p:txBody>
      </p:sp>
    </p:spTree>
    <p:extLst>
      <p:ext uri="{BB962C8B-B14F-4D97-AF65-F5344CB8AC3E}">
        <p14:creationId xmlns:p14="http://schemas.microsoft.com/office/powerpoint/2010/main" val="14467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i="1"/>
              <a:t>FULLY COMPLETED</a:t>
            </a:r>
          </a:p>
          <a:p>
            <a:pPr marL="342900" indent="-342900">
              <a:buFont typeface="Arial"/>
              <a:buChar char="•"/>
            </a:pPr>
            <a:r>
              <a:rPr lang="en-US" sz="2200"/>
              <a:t>Test ability to communicate with Android APP via low energy Bluetooth (works)</a:t>
            </a:r>
          </a:p>
          <a:p>
            <a:pPr marL="342900" indent="-342900">
              <a:buFont typeface="Arial"/>
              <a:buChar char="•"/>
            </a:pPr>
            <a:r>
              <a:rPr lang="en-US" sz="2200"/>
              <a:t>Test ability to disconnect and unbind from previous devices (works)</a:t>
            </a:r>
          </a:p>
          <a:p>
            <a:pPr marL="342900" indent="-342900">
              <a:buFont typeface="Arial"/>
              <a:buChar char="•"/>
            </a:pPr>
            <a:r>
              <a:rPr lang="en-US" sz="2200"/>
              <a:t>Test ability to connect and bind to the Android app (works)</a:t>
            </a:r>
          </a:p>
          <a:p>
            <a:pPr marL="342900" indent="-342900">
              <a:buFont typeface="Arial"/>
              <a:buChar char="•"/>
            </a:pPr>
            <a:r>
              <a:rPr lang="en-US" sz="2200"/>
              <a:t>Test ability to receive data from the Android app to distinguish sliders from each other and the value sent (works)</a:t>
            </a:r>
          </a:p>
          <a:p>
            <a:pPr marL="342900" indent="-342900">
              <a:buFont typeface="Arial"/>
              <a:buChar char="•"/>
            </a:pPr>
            <a:r>
              <a:rPr lang="en-US" sz="2200"/>
              <a:t>Test ability to send data via UART to the MCU (works)</a:t>
            </a:r>
          </a:p>
          <a:p>
            <a:pPr marL="342900" indent="-342900">
              <a:buFont typeface="Arial"/>
              <a:buChar char="•"/>
            </a:pPr>
            <a:r>
              <a:rPr lang="en-US" sz="2200"/>
              <a:t>Test ability to be properly set up via UART by the MCU (works)</a:t>
            </a:r>
          </a:p>
          <a:p>
            <a:pPr marL="342900" indent="-342900">
              <a:buFont typeface="Arial"/>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04D9D9CA-54B1-4B54-938C-0938F9C65412}"/>
              </a:ext>
            </a:extLst>
          </p:cNvPr>
          <p:cNvSpPr>
            <a:spLocks noGrp="1"/>
          </p:cNvSpPr>
          <p:nvPr>
            <p:ph type="sldNum" sz="quarter" idx="10"/>
          </p:nvPr>
        </p:nvSpPr>
        <p:spPr/>
        <p:txBody>
          <a:bodyPr/>
          <a:lstStyle/>
          <a:p>
            <a:fld id="{AB80C8F5-D920-BB4B-933F-7F3EB43C8215}" type="slidenum">
              <a:rPr lang="en-US" smtClean="0"/>
              <a:pPr/>
              <a:t>36</a:t>
            </a:fld>
            <a:endParaRPr lang="en-US"/>
          </a:p>
        </p:txBody>
      </p:sp>
    </p:spTree>
    <p:extLst>
      <p:ext uri="{BB962C8B-B14F-4D97-AF65-F5344CB8AC3E}">
        <p14:creationId xmlns:p14="http://schemas.microsoft.com/office/powerpoint/2010/main" val="340179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PROTOTYPING PROGRESS</a:t>
            </a:r>
          </a:p>
          <a:p>
            <a:endParaRPr lang="en-US"/>
          </a:p>
        </p:txBody>
      </p:sp>
      <p:sp>
        <p:nvSpPr>
          <p:cNvPr id="13" name="Text Placeholder 12"/>
          <p:cNvSpPr>
            <a:spLocks noGrp="1"/>
          </p:cNvSpPr>
          <p:nvPr>
            <p:ph type="body" idx="12"/>
          </p:nvPr>
        </p:nvSpPr>
        <p:spPr>
          <a:xfrm>
            <a:off x="457200" y="1276709"/>
            <a:ext cx="5086186" cy="5306971"/>
          </a:xfrm>
        </p:spPr>
        <p:txBody>
          <a:bodyPr>
            <a:noAutofit/>
          </a:bodyPr>
          <a:lstStyle/>
          <a:p>
            <a:pPr marL="342900" indent="-342900">
              <a:buFont typeface="Arial"/>
              <a:buChar char="•"/>
            </a:pPr>
            <a:r>
              <a:rPr lang="en-US" sz="2200" i="1"/>
              <a:t>BASICALLY COMPLETED</a:t>
            </a:r>
          </a:p>
          <a:p>
            <a:pPr marL="342900" indent="-342900">
              <a:buFont typeface="Arial"/>
              <a:buChar char="•"/>
            </a:pPr>
            <a:r>
              <a:rPr lang="en-US" sz="2200"/>
              <a:t>Test ability to communicate with Bluetooth module via low energy Bluetooth (works)</a:t>
            </a:r>
          </a:p>
          <a:p>
            <a:pPr marL="342900" indent="-342900">
              <a:buFont typeface="Arial"/>
              <a:buChar char="•"/>
            </a:pPr>
            <a:r>
              <a:rPr lang="en-US" sz="2200"/>
              <a:t>Test ability to connect and bind to the Bluetooth module indefinitely (works)</a:t>
            </a:r>
          </a:p>
          <a:p>
            <a:pPr marL="342900" indent="-342900">
              <a:buFont typeface="Arial"/>
              <a:buChar char="•"/>
            </a:pPr>
            <a:r>
              <a:rPr lang="en-US" sz="2200"/>
              <a:t>Test ability to send an integer value based on a slider for multiple sliders (works)</a:t>
            </a:r>
          </a:p>
          <a:p>
            <a:pPr marL="342900" indent="-342900">
              <a:buFont typeface="Arial"/>
              <a:buChar char="•"/>
            </a:pPr>
            <a:r>
              <a:rPr lang="en-US" sz="2200"/>
              <a:t>All further work done on this component will be UI improvements; all functionality is completed</a:t>
            </a:r>
          </a:p>
        </p:txBody>
      </p:sp>
      <p:sp>
        <p:nvSpPr>
          <p:cNvPr id="8" name="Text Placeholder 2"/>
          <p:cNvSpPr>
            <a:spLocks noGrp="1"/>
          </p:cNvSpPr>
          <p:nvPr>
            <p:ph type="body" idx="11"/>
          </p:nvPr>
        </p:nvSpPr>
        <p:spPr>
          <a:xfrm>
            <a:off x="457200" y="924643"/>
            <a:ext cx="8229600" cy="442912"/>
          </a:xfrm>
        </p:spPr>
        <p:txBody>
          <a:bodyPr/>
          <a:lstStyle/>
          <a:p>
            <a:r>
              <a:rPr lang="en-US" sz="2400" b="0"/>
              <a:t>Android App</a:t>
            </a:r>
            <a:endParaRPr lang="en-US" err="1"/>
          </a:p>
        </p:txBody>
      </p:sp>
      <p:sp>
        <p:nvSpPr>
          <p:cNvPr id="2" name="Slide Number Placeholder 1">
            <a:extLst>
              <a:ext uri="{FF2B5EF4-FFF2-40B4-BE49-F238E27FC236}">
                <a16:creationId xmlns:a16="http://schemas.microsoft.com/office/drawing/2014/main" id="{811CC9D1-79E8-465A-8684-39EC0993C1B6}"/>
              </a:ext>
            </a:extLst>
          </p:cNvPr>
          <p:cNvSpPr>
            <a:spLocks noGrp="1"/>
          </p:cNvSpPr>
          <p:nvPr>
            <p:ph type="sldNum" sz="quarter" idx="10"/>
          </p:nvPr>
        </p:nvSpPr>
        <p:spPr/>
        <p:txBody>
          <a:bodyPr/>
          <a:lstStyle/>
          <a:p>
            <a:fld id="{AB80C8F5-D920-BB4B-933F-7F3EB43C8215}" type="slidenum">
              <a:rPr lang="en-US" smtClean="0"/>
              <a:pPr/>
              <a:t>37</a:t>
            </a:fld>
            <a:endParaRPr lang="en-US"/>
          </a:p>
        </p:txBody>
      </p:sp>
      <p:pic>
        <p:nvPicPr>
          <p:cNvPr id="3" name="Picture 3" descr="A screenshot of a cell phone&#10;&#10;Description generated with very high confidence">
            <a:extLst>
              <a:ext uri="{FF2B5EF4-FFF2-40B4-BE49-F238E27FC236}">
                <a16:creationId xmlns:a16="http://schemas.microsoft.com/office/drawing/2014/main" id="{9E619DFD-61FA-4394-9D6C-D2F838CBD072}"/>
              </a:ext>
            </a:extLst>
          </p:cNvPr>
          <p:cNvPicPr>
            <a:picLocks noChangeAspect="1"/>
          </p:cNvPicPr>
          <p:nvPr/>
        </p:nvPicPr>
        <p:blipFill>
          <a:blip r:embed="rId3"/>
          <a:stretch>
            <a:fillRect/>
          </a:stretch>
        </p:blipFill>
        <p:spPr>
          <a:xfrm>
            <a:off x="5554718" y="1024707"/>
            <a:ext cx="2625765" cy="5402447"/>
          </a:xfrm>
          <a:prstGeom prst="rect">
            <a:avLst/>
          </a:prstGeom>
        </p:spPr>
      </p:pic>
    </p:spTree>
    <p:extLst>
      <p:ext uri="{BB962C8B-B14F-4D97-AF65-F5344CB8AC3E}">
        <p14:creationId xmlns:p14="http://schemas.microsoft.com/office/powerpoint/2010/main" val="78912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5282-93D2-4707-8923-F2F7A1F433B1}"/>
              </a:ext>
            </a:extLst>
          </p:cNvPr>
          <p:cNvSpPr>
            <a:spLocks noGrp="1"/>
          </p:cNvSpPr>
          <p:nvPr>
            <p:ph type="title"/>
          </p:nvPr>
        </p:nvSpPr>
        <p:spPr/>
        <p:txBody>
          <a:bodyPr/>
          <a:lstStyle/>
          <a:p>
            <a:r>
              <a:rPr lang="en-US"/>
              <a:t>PROTOTYPING PROGRESS</a:t>
            </a:r>
          </a:p>
        </p:txBody>
      </p:sp>
      <p:sp>
        <p:nvSpPr>
          <p:cNvPr id="3" name="Slide Number Placeholder 2">
            <a:extLst>
              <a:ext uri="{FF2B5EF4-FFF2-40B4-BE49-F238E27FC236}">
                <a16:creationId xmlns:a16="http://schemas.microsoft.com/office/drawing/2014/main" id="{226825F3-E185-4D3B-8B9C-DC77E8DDBA91}"/>
              </a:ext>
            </a:extLst>
          </p:cNvPr>
          <p:cNvSpPr>
            <a:spLocks noGrp="1"/>
          </p:cNvSpPr>
          <p:nvPr>
            <p:ph type="sldNum" sz="quarter" idx="10"/>
          </p:nvPr>
        </p:nvSpPr>
        <p:spPr/>
        <p:txBody>
          <a:bodyPr/>
          <a:lstStyle/>
          <a:p>
            <a:fld id="{AB80C8F5-D920-BB4B-933F-7F3EB43C8215}" type="slidenum">
              <a:rPr lang="en-US" smtClean="0"/>
              <a:pPr/>
              <a:t>38</a:t>
            </a:fld>
            <a:endParaRPr lang="en-US"/>
          </a:p>
        </p:txBody>
      </p:sp>
      <p:sp>
        <p:nvSpPr>
          <p:cNvPr id="4" name="Text Placeholder 3">
            <a:extLst>
              <a:ext uri="{FF2B5EF4-FFF2-40B4-BE49-F238E27FC236}">
                <a16:creationId xmlns:a16="http://schemas.microsoft.com/office/drawing/2014/main" id="{6376DAC1-1293-4C93-974E-EBA3C2719487}"/>
              </a:ext>
            </a:extLst>
          </p:cNvPr>
          <p:cNvSpPr>
            <a:spLocks noGrp="1"/>
          </p:cNvSpPr>
          <p:nvPr>
            <p:ph type="body" idx="11"/>
          </p:nvPr>
        </p:nvSpPr>
        <p:spPr/>
        <p:txBody>
          <a:bodyPr/>
          <a:lstStyle/>
          <a:p>
            <a:r>
              <a:rPr lang="en-US"/>
              <a:t>POWER SYSTEM AND CHARGING CIRCUIT</a:t>
            </a:r>
          </a:p>
        </p:txBody>
      </p:sp>
      <p:sp>
        <p:nvSpPr>
          <p:cNvPr id="5" name="Text Placeholder 4">
            <a:extLst>
              <a:ext uri="{FF2B5EF4-FFF2-40B4-BE49-F238E27FC236}">
                <a16:creationId xmlns:a16="http://schemas.microsoft.com/office/drawing/2014/main" id="{B512A6AD-AA44-4434-A025-58C690D4A37A}"/>
              </a:ext>
            </a:extLst>
          </p:cNvPr>
          <p:cNvSpPr>
            <a:spLocks noGrp="1"/>
          </p:cNvSpPr>
          <p:nvPr>
            <p:ph type="body" idx="12"/>
          </p:nvPr>
        </p:nvSpPr>
        <p:spPr/>
        <p:txBody>
          <a:bodyPr/>
          <a:lstStyle/>
          <a:p>
            <a:pPr marL="285750" indent="-285750">
              <a:buFont typeface="Arial"/>
              <a:buChar char="•"/>
            </a:pPr>
            <a:r>
              <a:rPr lang="en-US" sz="2200" i="1"/>
              <a:t>ALMOST COMPLETED</a:t>
            </a:r>
            <a:endParaRPr lang="en-US" sz="2200"/>
          </a:p>
          <a:p>
            <a:pPr marL="285750" indent="-285750">
              <a:buFont typeface="Arial"/>
              <a:buChar char="•"/>
            </a:pPr>
            <a:r>
              <a:rPr lang="en-US" sz="2200"/>
              <a:t>Test ability to provide stable 3.3V DC to our system at up to 300mA (Complete)</a:t>
            </a:r>
            <a:endParaRPr lang="en-US" sz="2200" i="1"/>
          </a:p>
          <a:p>
            <a:pPr marL="285750" indent="-285750">
              <a:buFont typeface="Arial"/>
              <a:buChar char="•"/>
            </a:pPr>
            <a:r>
              <a:rPr lang="en-US" sz="2200"/>
              <a:t>Test ability to use a Li-ion cell to power the system reliably (Works in lab)</a:t>
            </a:r>
          </a:p>
          <a:p>
            <a:pPr marL="285750" indent="-285750">
              <a:buFont typeface="Arial"/>
              <a:buChar char="•"/>
            </a:pPr>
            <a:r>
              <a:rPr lang="en-US" sz="2200"/>
              <a:t>Test ability to charge Li-ion cell while providing power to our system (Complete)</a:t>
            </a:r>
          </a:p>
          <a:p>
            <a:pPr marL="285750" indent="-285750">
              <a:buFont typeface="Arial"/>
              <a:buChar char="•"/>
            </a:pPr>
            <a:r>
              <a:rPr lang="en-US" sz="2200"/>
              <a:t>Test analog ground separation circuit (ongoing)</a:t>
            </a:r>
          </a:p>
          <a:p>
            <a:pPr marL="285750" indent="-285750">
              <a:buFont typeface="Arial"/>
              <a:buChar char="•"/>
            </a:pPr>
            <a:endParaRPr lang="en-US" sz="2200"/>
          </a:p>
        </p:txBody>
      </p:sp>
    </p:spTree>
    <p:extLst>
      <p:ext uri="{BB962C8B-B14F-4D97-AF65-F5344CB8AC3E}">
        <p14:creationId xmlns:p14="http://schemas.microsoft.com/office/powerpoint/2010/main" val="245307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276709"/>
            <a:ext cx="8229600" cy="5306971"/>
          </a:xfrm>
        </p:spPr>
        <p:txBody>
          <a:bodyPr>
            <a:noAutofit/>
          </a:bodyPr>
          <a:lstStyle/>
          <a:p>
            <a:endParaRPr lang="en-US" sz="2000" i="1">
              <a:solidFill>
                <a:srgbClr val="FF0000"/>
              </a:solidFill>
            </a:endParaRPr>
          </a:p>
          <a:p>
            <a:pPr marL="285750" indent="-285750">
              <a:buFont typeface="Arial" panose="020B0604020202020204" pitchFamily="34" charset="0"/>
              <a:buChar char="•"/>
            </a:pPr>
            <a:r>
              <a:rPr lang="en-US" sz="2000" i="1">
                <a:solidFill>
                  <a:srgbClr val="000000"/>
                </a:solidFill>
              </a:rPr>
              <a:t>Interfacing</a:t>
            </a:r>
          </a:p>
          <a:p>
            <a:pPr marL="1028700" lvl="1">
              <a:buFont typeface="Arial" panose="020B0604020202020204" pitchFamily="34" charset="0"/>
              <a:buChar char="•"/>
            </a:pPr>
            <a:r>
              <a:rPr lang="en-US" sz="2000" i="1">
                <a:solidFill>
                  <a:srgbClr val="000000"/>
                </a:solidFill>
              </a:rPr>
              <a:t>Bluetooth Low Energy (UART) - Completed</a:t>
            </a:r>
          </a:p>
          <a:p>
            <a:pPr marL="1028700" lvl="1">
              <a:buFont typeface="Arial" panose="020B0604020202020204" pitchFamily="34" charset="0"/>
              <a:buChar char="•"/>
            </a:pPr>
            <a:r>
              <a:rPr lang="en-US" sz="2000" i="1">
                <a:solidFill>
                  <a:srgbClr val="000000"/>
                </a:solidFill>
              </a:rPr>
              <a:t>Audio Codec – In development</a:t>
            </a:r>
          </a:p>
          <a:p>
            <a:pPr marL="1028700" lvl="1">
              <a:buFont typeface="Arial" panose="020B0604020202020204" pitchFamily="34" charset="0"/>
              <a:buChar char="•"/>
            </a:pPr>
            <a:r>
              <a:rPr lang="en-US" sz="2000" i="1">
                <a:solidFill>
                  <a:srgbClr val="000000"/>
                </a:solidFill>
              </a:rPr>
              <a:t>PMIC (I2C) - Not yet started</a:t>
            </a:r>
          </a:p>
          <a:p>
            <a:pPr marL="342900" indent="-342900">
              <a:buFont typeface="Arial"/>
              <a:buChar char="•"/>
            </a:pPr>
            <a:r>
              <a:rPr lang="en-US" sz="2000" i="1">
                <a:solidFill>
                  <a:srgbClr val="000000"/>
                </a:solidFill>
              </a:rPr>
              <a:t>Android App</a:t>
            </a:r>
          </a:p>
          <a:p>
            <a:pPr marL="1085850" lvl="1" indent="-342900"/>
            <a:r>
              <a:rPr lang="en-US" sz="2000" i="1"/>
              <a:t>Bluetooth Low Energy – Completed</a:t>
            </a:r>
          </a:p>
          <a:p>
            <a:pPr marL="1085850" lvl="1" indent="-342900"/>
            <a:r>
              <a:rPr lang="en-US" sz="2000" i="1"/>
              <a:t>User Interface – Mostly Completed</a:t>
            </a:r>
          </a:p>
          <a:p>
            <a:pPr marL="342900" indent="-342900">
              <a:buFont typeface="Arial"/>
              <a:buChar char="•"/>
            </a:pPr>
            <a:r>
              <a:rPr lang="en-US" sz="2000" i="1"/>
              <a:t>Digital Signal Processing</a:t>
            </a:r>
          </a:p>
          <a:p>
            <a:pPr marL="1085850" lvl="1" indent="-342900"/>
            <a:r>
              <a:rPr lang="en-US" sz="2000" i="1"/>
              <a:t>Equalization – In early development</a:t>
            </a:r>
          </a:p>
          <a:p>
            <a:pPr marL="1085850" lvl="1" indent="-342900"/>
            <a:r>
              <a:rPr lang="en-US" sz="2000" i="1"/>
              <a:t>Reverb – In early development</a:t>
            </a:r>
          </a:p>
          <a:p>
            <a:pPr marL="1085850" lvl="1" indent="-342900"/>
            <a:r>
              <a:rPr lang="en-US" sz="2000" i="1"/>
              <a:t>Distortion – In early development</a:t>
            </a:r>
          </a:p>
        </p:txBody>
      </p:sp>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Status by software category</a:t>
            </a:r>
            <a:endParaRPr lang="en-US" b="0"/>
          </a:p>
        </p:txBody>
      </p:sp>
      <p:sp>
        <p:nvSpPr>
          <p:cNvPr id="2" name="Slide Number Placeholder 1">
            <a:extLst>
              <a:ext uri="{FF2B5EF4-FFF2-40B4-BE49-F238E27FC236}">
                <a16:creationId xmlns:a16="http://schemas.microsoft.com/office/drawing/2014/main" id="{A299F013-FA8E-4E19-B40A-E6A357DFE356}"/>
              </a:ext>
            </a:extLst>
          </p:cNvPr>
          <p:cNvSpPr>
            <a:spLocks noGrp="1"/>
          </p:cNvSpPr>
          <p:nvPr>
            <p:ph type="sldNum" sz="quarter" idx="10"/>
          </p:nvPr>
        </p:nvSpPr>
        <p:spPr/>
        <p:txBody>
          <a:bodyPr/>
          <a:lstStyle/>
          <a:p>
            <a:fld id="{AB80C8F5-D920-BB4B-933F-7F3EB43C8215}" type="slidenum">
              <a:rPr lang="en-US" smtClean="0"/>
              <a:pPr/>
              <a:t>39</a:t>
            </a:fld>
            <a:endParaRPr lang="en-US"/>
          </a:p>
        </p:txBody>
      </p:sp>
    </p:spTree>
    <p:extLst>
      <p:ext uri="{BB962C8B-B14F-4D97-AF65-F5344CB8AC3E}">
        <p14:creationId xmlns:p14="http://schemas.microsoft.com/office/powerpoint/2010/main" val="20095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86396"/>
            <a:ext cx="8235949" cy="4700579"/>
          </a:xfrm>
        </p:spPr>
        <p:txBody>
          <a:bodyPr>
            <a:noAutofit/>
          </a:bodyPr>
          <a:lstStyle/>
          <a:p>
            <a:pPr marL="342900" indent="-342900">
              <a:buFont typeface="Arial"/>
              <a:buChar char="•"/>
            </a:pPr>
            <a:r>
              <a:rPr lang="en-US" sz="1900"/>
              <a:t>The ability to interface with an external Audio Codec using I2S that delivers digital data sampled at a 16-bit resolution from an electric guitar and outputs analog audio.</a:t>
            </a:r>
          </a:p>
          <a:p>
            <a:pPr marL="342900" indent="-342900">
              <a:buFont typeface="Arial"/>
              <a:buChar char="•"/>
            </a:pPr>
            <a:r>
              <a:rPr lang="en-US" sz="1900"/>
              <a:t>The ability to use Bluetooth data received from an Android cell phone to control audio equalization on the Receiver PCB using UART.</a:t>
            </a:r>
          </a:p>
          <a:p>
            <a:pPr marL="342900" indent="-342900">
              <a:buFont typeface="Arial"/>
              <a:buChar char="•"/>
            </a:pPr>
            <a:r>
              <a:rPr lang="en-US" sz="1900"/>
              <a:t>The ability to apply audio effects &amp; equalization such as bass, middle, treble, distortion, and reverb on digitally sampled audio using Digital Signal Processing.</a:t>
            </a:r>
          </a:p>
          <a:p>
            <a:pPr marL="342900" indent="-342900">
              <a:buFont typeface="Arial"/>
              <a:buChar char="•"/>
            </a:pPr>
            <a:r>
              <a:rPr lang="en-US" sz="1900"/>
              <a:t>The ability to use a developed Android app to pass user-customizable audio equalization data to the receiver MCU using inbuilt cell phone Bluetooth.</a:t>
            </a:r>
          </a:p>
          <a:p>
            <a:pPr marL="342900" indent="-342900">
              <a:buFont typeface="Arial"/>
              <a:buChar char="•"/>
            </a:pPr>
            <a:r>
              <a:rPr lang="en-US" sz="1900"/>
              <a:t>The ability to power the system using an external battery while being able to measure remaining battery levels using a coulomb meter and displaying it using an LED based UI.</a:t>
            </a:r>
            <a:br>
              <a:rPr lang="en-US" sz="1900"/>
            </a:br>
            <a:endParaRPr lang="en-US" sz="1900"/>
          </a:p>
          <a:p>
            <a:pPr marL="285750" indent="-285750">
              <a:buFont typeface="Arial" panose="020B0604020202020204" pitchFamily="34" charset="0"/>
              <a:buChar char="•"/>
            </a:pPr>
            <a:endParaRPr lang="en-US" sz="1900" i="1">
              <a:solidFill>
                <a:srgbClr val="FF0000"/>
              </a:solidFill>
              <a:cs typeface="Arial" panose="020B0604020202020204" pitchFamily="34" charset="0"/>
            </a:endParaRPr>
          </a:p>
        </p:txBody>
      </p:sp>
      <p:sp>
        <p:nvSpPr>
          <p:cNvPr id="2" name="Slide Number Placeholder 1">
            <a:extLst>
              <a:ext uri="{FF2B5EF4-FFF2-40B4-BE49-F238E27FC236}">
                <a16:creationId xmlns:a16="http://schemas.microsoft.com/office/drawing/2014/main" id="{116CD273-443E-4AF7-8356-986FCFCE08BE}"/>
              </a:ext>
            </a:extLst>
          </p:cNvPr>
          <p:cNvSpPr>
            <a:spLocks noGrp="1"/>
          </p:cNvSpPr>
          <p:nvPr>
            <p:ph type="sldNum" sz="quarter" idx="10"/>
          </p:nvPr>
        </p:nvSpPr>
        <p:spPr/>
        <p:txBody>
          <a:bodyPr/>
          <a:lstStyle/>
          <a:p>
            <a:fld id="{AB80C8F5-D920-BB4B-933F-7F3EB43C8215}" type="slidenum">
              <a:rPr lang="en-US" smtClean="0"/>
              <a:pPr/>
              <a:t>4</a:t>
            </a:fld>
            <a:endParaRPr lang="en-US"/>
          </a:p>
        </p:txBody>
      </p:sp>
    </p:spTree>
    <p:extLst>
      <p:ext uri="{BB962C8B-B14F-4D97-AF65-F5344CB8AC3E}">
        <p14:creationId xmlns:p14="http://schemas.microsoft.com/office/powerpoint/2010/main" val="634237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b="0"/>
              <a:t>Third party software</a:t>
            </a:r>
          </a:p>
        </p:txBody>
      </p:sp>
      <p:sp>
        <p:nvSpPr>
          <p:cNvPr id="16" name="Text Placeholder 3">
            <a:extLst>
              <a:ext uri="{FF2B5EF4-FFF2-40B4-BE49-F238E27FC236}">
                <a16:creationId xmlns:a16="http://schemas.microsoft.com/office/drawing/2014/main" id="{36898233-B2D0-4957-94C7-16EF885054E2}"/>
              </a:ext>
            </a:extLst>
          </p:cNvPr>
          <p:cNvSpPr>
            <a:spLocks noGrp="1"/>
          </p:cNvSpPr>
          <p:nvPr>
            <p:ph type="body" idx="12"/>
          </p:nvPr>
        </p:nvSpPr>
        <p:spPr>
          <a:xfrm>
            <a:off x="457200" y="1293708"/>
            <a:ext cx="8235949" cy="4326469"/>
          </a:xfrm>
        </p:spPr>
        <p:txBody>
          <a:bodyPr vert="horz" lIns="91440" tIns="45720" rIns="91440" bIns="45720" rtlCol="0" anchor="t">
            <a:noAutofit/>
          </a:bodyPr>
          <a:lstStyle/>
          <a:p>
            <a:pPr marL="285750"/>
            <a:endParaRPr lang="en-US" sz="2000"/>
          </a:p>
          <a:p>
            <a:pPr lvl="1"/>
            <a:r>
              <a:rPr lang="en-US" sz="2000"/>
              <a:t>Android Application</a:t>
            </a:r>
          </a:p>
          <a:p>
            <a:pPr lvl="2"/>
            <a:r>
              <a:rPr lang="en-US" sz="2000" err="1"/>
              <a:t>Android.bluetooth</a:t>
            </a:r>
            <a:endParaRPr lang="en-US" sz="2000"/>
          </a:p>
          <a:p>
            <a:pPr lvl="3"/>
            <a:r>
              <a:rPr lang="en-US" sz="2000"/>
              <a:t>Used to communicate to RN4020 (Bluetooth module)</a:t>
            </a:r>
          </a:p>
          <a:p>
            <a:pPr lvl="3"/>
            <a:r>
              <a:rPr lang="en-US" sz="2000"/>
              <a:t>Utilizes Bluetooth Low Energy</a:t>
            </a:r>
          </a:p>
          <a:p>
            <a:pPr lvl="2"/>
            <a:r>
              <a:rPr lang="en-US" sz="2000" err="1"/>
              <a:t>Android.widget</a:t>
            </a:r>
            <a:endParaRPr lang="en-US" sz="2000"/>
          </a:p>
          <a:p>
            <a:pPr lvl="3"/>
            <a:r>
              <a:rPr lang="en-US" sz="2000"/>
              <a:t>Used to create GUI</a:t>
            </a:r>
          </a:p>
          <a:p>
            <a:pPr lvl="3"/>
            <a:r>
              <a:rPr lang="en-US" sz="2000"/>
              <a:t>Includes text, sliders, and buttons</a:t>
            </a:r>
          </a:p>
          <a:p>
            <a:pPr lvl="1"/>
            <a:r>
              <a:rPr lang="en-US" sz="2000"/>
              <a:t>MCU (MSP430)</a:t>
            </a:r>
          </a:p>
          <a:p>
            <a:pPr lvl="2"/>
            <a:r>
              <a:rPr lang="en-US" sz="2000"/>
              <a:t>MSP DSP library</a:t>
            </a:r>
          </a:p>
          <a:p>
            <a:pPr lvl="3"/>
            <a:r>
              <a:rPr lang="en-US" sz="2000"/>
              <a:t>Computations for equalization</a:t>
            </a:r>
          </a:p>
          <a:p>
            <a:pPr lvl="3"/>
            <a:r>
              <a:rPr lang="en-US" sz="2000"/>
              <a:t>Computations for reverb</a:t>
            </a:r>
          </a:p>
          <a:p>
            <a:pPr lvl="3"/>
            <a:r>
              <a:rPr lang="en-US" sz="2000"/>
              <a:t>Computations for distortion</a:t>
            </a:r>
          </a:p>
          <a:p>
            <a:pPr lvl="2"/>
            <a:endParaRPr lang="en-US" sz="2000"/>
          </a:p>
          <a:p>
            <a:pPr lvl="2"/>
            <a:endParaRPr lang="en-US" sz="2000"/>
          </a:p>
          <a:p>
            <a:endParaRPr lang="en-US" sz="2000"/>
          </a:p>
        </p:txBody>
      </p:sp>
      <p:sp>
        <p:nvSpPr>
          <p:cNvPr id="2" name="Slide Number Placeholder 1">
            <a:extLst>
              <a:ext uri="{FF2B5EF4-FFF2-40B4-BE49-F238E27FC236}">
                <a16:creationId xmlns:a16="http://schemas.microsoft.com/office/drawing/2014/main" id="{7CC5AB8F-4FFE-478E-BA31-D0FC21ECB532}"/>
              </a:ext>
            </a:extLst>
          </p:cNvPr>
          <p:cNvSpPr>
            <a:spLocks noGrp="1"/>
          </p:cNvSpPr>
          <p:nvPr>
            <p:ph type="sldNum" sz="quarter" idx="10"/>
          </p:nvPr>
        </p:nvSpPr>
        <p:spPr/>
        <p:txBody>
          <a:bodyPr/>
          <a:lstStyle/>
          <a:p>
            <a:fld id="{AB80C8F5-D920-BB4B-933F-7F3EB43C8215}" type="slidenum">
              <a:rPr lang="en-US" smtClean="0"/>
              <a:pPr/>
              <a:t>40</a:t>
            </a:fld>
            <a:endParaRPr lang="en-US"/>
          </a:p>
        </p:txBody>
      </p:sp>
    </p:spTree>
    <p:extLst>
      <p:ext uri="{BB962C8B-B14F-4D97-AF65-F5344CB8AC3E}">
        <p14:creationId xmlns:p14="http://schemas.microsoft.com/office/powerpoint/2010/main" val="4196094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4E4349F9-6B38-4958-A766-BD41D3031BA0}"/>
              </a:ext>
            </a:extLst>
          </p:cNvPr>
          <p:cNvPicPr>
            <a:picLocks noChangeAspect="1"/>
          </p:cNvPicPr>
          <p:nvPr/>
        </p:nvPicPr>
        <p:blipFill>
          <a:blip r:embed="rId2"/>
          <a:stretch>
            <a:fillRect/>
          </a:stretch>
        </p:blipFill>
        <p:spPr>
          <a:xfrm>
            <a:off x="2609796" y="111035"/>
            <a:ext cx="3916139" cy="5363829"/>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CCA68415-8A32-4942-918E-C701AF09C0A0}"/>
              </a:ext>
            </a:extLst>
          </p:cNvPr>
          <p:cNvPicPr>
            <a:picLocks noChangeAspect="1"/>
          </p:cNvPicPr>
          <p:nvPr/>
        </p:nvPicPr>
        <p:blipFill>
          <a:blip r:embed="rId3"/>
          <a:stretch>
            <a:fillRect/>
          </a:stretch>
        </p:blipFill>
        <p:spPr>
          <a:xfrm>
            <a:off x="2263802" y="5554703"/>
            <a:ext cx="4613562" cy="1225376"/>
          </a:xfrm>
          <a:prstGeom prst="rect">
            <a:avLst/>
          </a:prstGeom>
        </p:spPr>
      </p:pic>
    </p:spTree>
    <p:extLst>
      <p:ext uri="{BB962C8B-B14F-4D97-AF65-F5344CB8AC3E}">
        <p14:creationId xmlns:p14="http://schemas.microsoft.com/office/powerpoint/2010/main" val="3377159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food&#10;&#10;Description generated with very high confidence">
            <a:extLst>
              <a:ext uri="{FF2B5EF4-FFF2-40B4-BE49-F238E27FC236}">
                <a16:creationId xmlns:a16="http://schemas.microsoft.com/office/drawing/2014/main" id="{85F640E9-5D9A-46F1-B723-9F5F6BE00B14}"/>
              </a:ext>
            </a:extLst>
          </p:cNvPr>
          <p:cNvPicPr>
            <a:picLocks noChangeAspect="1"/>
          </p:cNvPicPr>
          <p:nvPr/>
        </p:nvPicPr>
        <p:blipFill>
          <a:blip r:embed="rId2"/>
          <a:stretch>
            <a:fillRect/>
          </a:stretch>
        </p:blipFill>
        <p:spPr>
          <a:xfrm>
            <a:off x="4984676" y="-1807"/>
            <a:ext cx="3177405" cy="686161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BE8332AA-A9FC-4EF2-B227-CCAC1C5DC74D}"/>
              </a:ext>
            </a:extLst>
          </p:cNvPr>
          <p:cNvPicPr>
            <a:picLocks noChangeAspect="1"/>
          </p:cNvPicPr>
          <p:nvPr/>
        </p:nvPicPr>
        <p:blipFill>
          <a:blip r:embed="rId3"/>
          <a:stretch>
            <a:fillRect/>
          </a:stretch>
        </p:blipFill>
        <p:spPr>
          <a:xfrm>
            <a:off x="128306" y="2802758"/>
            <a:ext cx="4676812" cy="1243447"/>
          </a:xfrm>
          <a:prstGeom prst="rect">
            <a:avLst/>
          </a:prstGeom>
        </p:spPr>
      </p:pic>
    </p:spTree>
    <p:extLst>
      <p:ext uri="{BB962C8B-B14F-4D97-AF65-F5344CB8AC3E}">
        <p14:creationId xmlns:p14="http://schemas.microsoft.com/office/powerpoint/2010/main" val="531832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2005BD3-149D-4EBB-AB05-29173CA882E5}"/>
              </a:ext>
            </a:extLst>
          </p:cNvPr>
          <p:cNvPicPr>
            <a:picLocks noChangeAspect="1"/>
          </p:cNvPicPr>
          <p:nvPr/>
        </p:nvPicPr>
        <p:blipFill>
          <a:blip r:embed="rId2"/>
          <a:stretch>
            <a:fillRect/>
          </a:stretch>
        </p:blipFill>
        <p:spPr>
          <a:xfrm>
            <a:off x="1816281" y="102388"/>
            <a:ext cx="5511438" cy="455375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85C59259-2A9D-470D-B299-10E889899913}"/>
              </a:ext>
            </a:extLst>
          </p:cNvPr>
          <p:cNvPicPr>
            <a:picLocks noChangeAspect="1"/>
          </p:cNvPicPr>
          <p:nvPr/>
        </p:nvPicPr>
        <p:blipFill>
          <a:blip r:embed="rId3"/>
          <a:stretch>
            <a:fillRect/>
          </a:stretch>
        </p:blipFill>
        <p:spPr>
          <a:xfrm>
            <a:off x="1470088" y="4963043"/>
            <a:ext cx="6203824" cy="1650048"/>
          </a:xfrm>
          <a:prstGeom prst="rect">
            <a:avLst/>
          </a:prstGeom>
        </p:spPr>
      </p:pic>
    </p:spTree>
    <p:extLst>
      <p:ext uri="{BB962C8B-B14F-4D97-AF65-F5344CB8AC3E}">
        <p14:creationId xmlns:p14="http://schemas.microsoft.com/office/powerpoint/2010/main" val="344568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sign&#10;&#10;Description generated with very high confidence">
            <a:extLst>
              <a:ext uri="{FF2B5EF4-FFF2-40B4-BE49-F238E27FC236}">
                <a16:creationId xmlns:a16="http://schemas.microsoft.com/office/drawing/2014/main" id="{1B8AB751-AD09-4B1F-8A24-919C303D503F}"/>
              </a:ext>
            </a:extLst>
          </p:cNvPr>
          <p:cNvPicPr>
            <a:picLocks noChangeAspect="1"/>
          </p:cNvPicPr>
          <p:nvPr/>
        </p:nvPicPr>
        <p:blipFill>
          <a:blip r:embed="rId2"/>
          <a:stretch>
            <a:fillRect/>
          </a:stretch>
        </p:blipFill>
        <p:spPr>
          <a:xfrm>
            <a:off x="2493697" y="173407"/>
            <a:ext cx="4156606" cy="4985528"/>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7718F286-67E6-46FA-A21C-A7C43E60E293}"/>
              </a:ext>
            </a:extLst>
          </p:cNvPr>
          <p:cNvPicPr>
            <a:picLocks noChangeAspect="1"/>
          </p:cNvPicPr>
          <p:nvPr/>
        </p:nvPicPr>
        <p:blipFill>
          <a:blip r:embed="rId3"/>
          <a:stretch>
            <a:fillRect/>
          </a:stretch>
        </p:blipFill>
        <p:spPr>
          <a:xfrm>
            <a:off x="1980598" y="5305612"/>
            <a:ext cx="5182804" cy="1378981"/>
          </a:xfrm>
          <a:prstGeom prst="rect">
            <a:avLst/>
          </a:prstGeom>
        </p:spPr>
      </p:pic>
    </p:spTree>
    <p:extLst>
      <p:ext uri="{BB962C8B-B14F-4D97-AF65-F5344CB8AC3E}">
        <p14:creationId xmlns:p14="http://schemas.microsoft.com/office/powerpoint/2010/main" val="565853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screenshot of a cell phone&#10;&#10;Description generated with high confidence">
            <a:extLst>
              <a:ext uri="{FF2B5EF4-FFF2-40B4-BE49-F238E27FC236}">
                <a16:creationId xmlns:a16="http://schemas.microsoft.com/office/drawing/2014/main" id="{C005EE41-E3F6-415B-93AF-8F2794F0B3F7}"/>
              </a:ext>
            </a:extLst>
          </p:cNvPr>
          <p:cNvPicPr>
            <a:picLocks noChangeAspect="1"/>
          </p:cNvPicPr>
          <p:nvPr/>
        </p:nvPicPr>
        <p:blipFill>
          <a:blip r:embed="rId2"/>
          <a:stretch>
            <a:fillRect/>
          </a:stretch>
        </p:blipFill>
        <p:spPr>
          <a:xfrm>
            <a:off x="1360778" y="46359"/>
            <a:ext cx="6435969" cy="6765283"/>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34CD07A1-9E1F-4553-9366-3E42E5315EB3}"/>
              </a:ext>
            </a:extLst>
          </p:cNvPr>
          <p:cNvPicPr>
            <a:picLocks noChangeAspect="1"/>
          </p:cNvPicPr>
          <p:nvPr/>
        </p:nvPicPr>
        <p:blipFill>
          <a:blip r:embed="rId3"/>
          <a:stretch>
            <a:fillRect/>
          </a:stretch>
        </p:blipFill>
        <p:spPr>
          <a:xfrm>
            <a:off x="1478369" y="5570648"/>
            <a:ext cx="4141914" cy="1103434"/>
          </a:xfrm>
          <a:prstGeom prst="rect">
            <a:avLst/>
          </a:prstGeom>
        </p:spPr>
      </p:pic>
    </p:spTree>
    <p:extLst>
      <p:ext uri="{BB962C8B-B14F-4D97-AF65-F5344CB8AC3E}">
        <p14:creationId xmlns:p14="http://schemas.microsoft.com/office/powerpoint/2010/main" val="311509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294EAA64-277D-4D3E-81BF-31E9E1CE8898}"/>
              </a:ext>
            </a:extLst>
          </p:cNvPr>
          <p:cNvPicPr>
            <a:picLocks noChangeAspect="1"/>
          </p:cNvPicPr>
          <p:nvPr/>
        </p:nvPicPr>
        <p:blipFill>
          <a:blip r:embed="rId2"/>
          <a:stretch>
            <a:fillRect/>
          </a:stretch>
        </p:blipFill>
        <p:spPr>
          <a:xfrm>
            <a:off x="465827" y="2292"/>
            <a:ext cx="8220973" cy="6840746"/>
          </a:xfrm>
          <a:prstGeom prst="rect">
            <a:avLst/>
          </a:prstGeom>
        </p:spPr>
      </p:pic>
    </p:spTree>
    <p:extLst>
      <p:ext uri="{BB962C8B-B14F-4D97-AF65-F5344CB8AC3E}">
        <p14:creationId xmlns:p14="http://schemas.microsoft.com/office/powerpoint/2010/main" val="1185670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screenshot&#10;&#10;Description generated with very high confidence">
            <a:extLst>
              <a:ext uri="{FF2B5EF4-FFF2-40B4-BE49-F238E27FC236}">
                <a16:creationId xmlns:a16="http://schemas.microsoft.com/office/drawing/2014/main" id="{4B0AC2AE-61C4-4661-8FD4-B998507A2E74}"/>
              </a:ext>
            </a:extLst>
          </p:cNvPr>
          <p:cNvPicPr>
            <a:picLocks noChangeAspect="1"/>
          </p:cNvPicPr>
          <p:nvPr/>
        </p:nvPicPr>
        <p:blipFill rotWithShape="1">
          <a:blip r:embed="rId2"/>
          <a:srcRect l="1945" t="31399" r="46174" b="8646"/>
          <a:stretch/>
        </p:blipFill>
        <p:spPr>
          <a:xfrm>
            <a:off x="640359" y="917854"/>
            <a:ext cx="7863330" cy="5147958"/>
          </a:xfrm>
          <a:prstGeom prst="rect">
            <a:avLst/>
          </a:prstGeom>
          <a:ln>
            <a:solidFill>
              <a:schemeClr val="tx1"/>
            </a:solidFill>
          </a:ln>
        </p:spPr>
      </p:pic>
      <p:sp>
        <p:nvSpPr>
          <p:cNvPr id="11" name="Title 10"/>
          <p:cNvSpPr>
            <a:spLocks noGrp="1"/>
          </p:cNvSpPr>
          <p:nvPr>
            <p:ph type="title"/>
          </p:nvPr>
        </p:nvSpPr>
        <p:spPr/>
        <p:txBody>
          <a:bodyPr/>
          <a:lstStyle/>
          <a:p>
            <a:r>
              <a:rPr lang="en-US"/>
              <a:t>Project Timeline</a:t>
            </a:r>
          </a:p>
        </p:txBody>
      </p:sp>
      <p:sp>
        <p:nvSpPr>
          <p:cNvPr id="2" name="Slide Number Placeholder 1">
            <a:extLst>
              <a:ext uri="{FF2B5EF4-FFF2-40B4-BE49-F238E27FC236}">
                <a16:creationId xmlns:a16="http://schemas.microsoft.com/office/drawing/2014/main" id="{CEDA5EB4-BEA6-47A2-977B-E18CAD39749C}"/>
              </a:ext>
            </a:extLst>
          </p:cNvPr>
          <p:cNvSpPr>
            <a:spLocks noGrp="1"/>
          </p:cNvSpPr>
          <p:nvPr>
            <p:ph type="sldNum" sz="quarter" idx="10"/>
          </p:nvPr>
        </p:nvSpPr>
        <p:spPr/>
        <p:txBody>
          <a:bodyPr/>
          <a:lstStyle/>
          <a:p>
            <a:fld id="{AB80C8F5-D920-BB4B-933F-7F3EB43C8215}" type="slidenum">
              <a:rPr lang="en-US" smtClean="0"/>
              <a:pPr/>
              <a:t>47</a:t>
            </a:fld>
            <a:endParaRPr lang="en-US"/>
          </a:p>
        </p:txBody>
      </p:sp>
    </p:spTree>
    <p:extLst>
      <p:ext uri="{BB962C8B-B14F-4D97-AF65-F5344CB8AC3E}">
        <p14:creationId xmlns:p14="http://schemas.microsoft.com/office/powerpoint/2010/main" val="3595466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5400">
                <a:latin typeface="Impact"/>
              </a:rPr>
              <a:t>Questions?</a:t>
            </a:r>
          </a:p>
        </p:txBody>
      </p:sp>
    </p:spTree>
    <p:extLst>
      <p:ext uri="{BB962C8B-B14F-4D97-AF65-F5344CB8AC3E}">
        <p14:creationId xmlns:p14="http://schemas.microsoft.com/office/powerpoint/2010/main" val="317179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200"/>
              <a:t>MCU – Texas Instruments – MSP430FR5994</a:t>
            </a:r>
          </a:p>
          <a:p>
            <a:pPr marL="285750" indent="-285750">
              <a:buFont typeface="Arial" panose="020B0604020202020204" pitchFamily="34" charset="0"/>
              <a:buChar char="•"/>
            </a:pPr>
            <a:r>
              <a:rPr lang="en-US" sz="2200"/>
              <a:t>Audio Codec – PCM3002</a:t>
            </a:r>
          </a:p>
          <a:p>
            <a:pPr marL="285750" indent="-285750">
              <a:buFont typeface="Arial" panose="020B0604020202020204" pitchFamily="34" charset="0"/>
              <a:buChar char="•"/>
            </a:pPr>
            <a:r>
              <a:rPr lang="en-US" sz="2200"/>
              <a:t>Power management integrated circuit(PMIC) – STC3100IST</a:t>
            </a:r>
          </a:p>
          <a:p>
            <a:pPr marL="285750" indent="-285750">
              <a:buFont typeface="Arial" panose="020B0604020202020204" pitchFamily="34" charset="0"/>
              <a:buChar char="•"/>
            </a:pPr>
            <a:r>
              <a:rPr lang="en-US" sz="2200"/>
              <a:t>Linear Regulator – AP2127K-3.3TRG1</a:t>
            </a:r>
          </a:p>
          <a:p>
            <a:pPr marL="285750" indent="-285750">
              <a:buFont typeface="Arial" panose="020B0604020202020204" pitchFamily="34" charset="0"/>
              <a:buChar char="•"/>
            </a:pPr>
            <a:r>
              <a:rPr lang="en-US" sz="2200"/>
              <a:t>Lithium-ion Battery Charge Management Chip – MCP73837T-FCI/UN</a:t>
            </a:r>
          </a:p>
          <a:p>
            <a:pPr marL="285750" indent="-285750">
              <a:buFont typeface="Arial" panose="020B0604020202020204" pitchFamily="34" charset="0"/>
              <a:buChar char="•"/>
            </a:pPr>
            <a:r>
              <a:rPr lang="en-US" sz="2200"/>
              <a:t>Bluetooth Module – RN4020-V/RM</a:t>
            </a:r>
          </a:p>
          <a:p>
            <a:pPr marL="285750" indent="-285750">
              <a:buFont typeface="Arial" panose="020B0604020202020204" pitchFamily="34" charset="0"/>
              <a:buChar char="•"/>
            </a:pPr>
            <a:r>
              <a:rPr lang="en-US" sz="2200"/>
              <a:t>Audio Amplifier – LM4865</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Total Current draw: 40 mA</a:t>
            </a:r>
          </a:p>
          <a:p>
            <a:pPr marL="1028700" lvl="1">
              <a:buFont typeface="Arial" panose="020B0604020202020204" pitchFamily="34" charset="0"/>
              <a:buChar char="•"/>
            </a:pPr>
            <a:r>
              <a:rPr lang="en-US" sz="2200"/>
              <a:t>Amplifier may add up to 100 mA</a:t>
            </a:r>
          </a:p>
          <a:p>
            <a:pPr marL="1028700" lvl="1">
              <a:buFont typeface="Arial" panose="020B0604020202020204" pitchFamily="34" charset="0"/>
              <a:buChar char="•"/>
            </a:pPr>
            <a:endParaRPr lang="en-US" sz="2200"/>
          </a:p>
        </p:txBody>
      </p:sp>
      <p:sp>
        <p:nvSpPr>
          <p:cNvPr id="2" name="Slide Number Placeholder 1">
            <a:extLst>
              <a:ext uri="{FF2B5EF4-FFF2-40B4-BE49-F238E27FC236}">
                <a16:creationId xmlns:a16="http://schemas.microsoft.com/office/drawing/2014/main" id="{E08B1A1F-E99F-4158-8BE3-E243D08BD8C8}"/>
              </a:ext>
            </a:extLst>
          </p:cNvPr>
          <p:cNvSpPr>
            <a:spLocks noGrp="1"/>
          </p:cNvSpPr>
          <p:nvPr>
            <p:ph type="sldNum" sz="quarter" idx="10"/>
          </p:nvPr>
        </p:nvSpPr>
        <p:spPr/>
        <p:txBody>
          <a:bodyPr/>
          <a:lstStyle/>
          <a:p>
            <a:fld id="{AB80C8F5-D920-BB4B-933F-7F3EB43C8215}" type="slidenum">
              <a:rPr lang="en-US" smtClean="0"/>
              <a:pPr/>
              <a:t>5</a:t>
            </a:fld>
            <a:endParaRPr lang="en-US"/>
          </a:p>
        </p:txBody>
      </p:sp>
    </p:spTree>
    <p:extLst>
      <p:ext uri="{BB962C8B-B14F-4D97-AF65-F5344CB8AC3E}">
        <p14:creationId xmlns:p14="http://schemas.microsoft.com/office/powerpoint/2010/main" val="147705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We will use this to set up and communicate with peripheral devices and for DSP functions/operations</a:t>
            </a:r>
            <a:endParaRPr lang="en-US"/>
          </a:p>
          <a:p>
            <a:pPr marL="342900" indent="-342900">
              <a:buFont typeface="Arial"/>
              <a:buChar char="•"/>
            </a:pPr>
            <a:r>
              <a:rPr lang="en-US" sz="2200"/>
              <a:t>This has a Low-Energy Accelerator for Digital Signal Processing</a:t>
            </a:r>
          </a:p>
          <a:p>
            <a:pPr marL="342900" indent="-342900">
              <a:buFont typeface="Arial"/>
              <a:buChar char="•"/>
            </a:pPr>
            <a:r>
              <a:rPr lang="en-US" sz="2200"/>
              <a:t>Specifications</a:t>
            </a:r>
          </a:p>
          <a:p>
            <a:pPr lvl="1"/>
            <a:r>
              <a:rPr lang="en-US" sz="2200"/>
              <a:t>16 MHz max system clock</a:t>
            </a:r>
          </a:p>
          <a:p>
            <a:pPr lvl="1"/>
            <a:r>
              <a:rPr lang="en-US" sz="2200"/>
              <a:t>Supply voltage 3.3 Volt</a:t>
            </a:r>
          </a:p>
          <a:p>
            <a:pPr lvl="2"/>
            <a:r>
              <a:rPr lang="en-US" sz="2200"/>
              <a:t>Recommended 1.8 - 3.6 Volts</a:t>
            </a:r>
          </a:p>
          <a:p>
            <a:pPr lvl="1"/>
            <a:r>
              <a:rPr lang="en-US" sz="2200"/>
              <a:t>Typical current consumption 120 µA/MHz</a:t>
            </a:r>
          </a:p>
          <a:p>
            <a:pPr lvl="2"/>
            <a:r>
              <a:rPr lang="en-US" sz="2200"/>
              <a:t>Max of 1.92 mA </a:t>
            </a:r>
          </a:p>
          <a:p>
            <a:pPr lvl="1"/>
            <a:r>
              <a:rPr lang="en-US" sz="2200"/>
              <a:t>68 I/O</a:t>
            </a:r>
            <a:endParaRPr lang="en-US" sz="2200">
              <a:solidFill>
                <a:srgbClr val="FF0000"/>
              </a:solidFill>
            </a:endParaRPr>
          </a:p>
          <a:p>
            <a:pPr marL="1028700" lvl="1" indent="-342900">
              <a:buFont typeface="Arial" panose="020B0604020202020204" pitchFamily="34" charset="0"/>
              <a:buChar char="•"/>
            </a:pPr>
            <a:endParaRPr lang="en-US" sz="2200">
              <a:solidFill>
                <a:srgbClr val="000000"/>
              </a:solidFill>
            </a:endParaRPr>
          </a:p>
        </p:txBody>
      </p:sp>
      <p:sp>
        <p:nvSpPr>
          <p:cNvPr id="8" name="Text Placeholder 2"/>
          <p:cNvSpPr>
            <a:spLocks noGrp="1"/>
          </p:cNvSpPr>
          <p:nvPr>
            <p:ph type="body" idx="11"/>
          </p:nvPr>
        </p:nvSpPr>
        <p:spPr>
          <a:xfrm>
            <a:off x="457200" y="924643"/>
            <a:ext cx="8229600" cy="442912"/>
          </a:xfrm>
        </p:spPr>
        <p:txBody>
          <a:bodyPr/>
          <a:lstStyle/>
          <a:p>
            <a:r>
              <a:rPr lang="en-US" sz="2400" b="0"/>
              <a:t>MCU – MSP430FR5994</a:t>
            </a:r>
            <a:endParaRPr lang="en-US"/>
          </a:p>
        </p:txBody>
      </p:sp>
      <p:sp>
        <p:nvSpPr>
          <p:cNvPr id="2" name="Slide Number Placeholder 1">
            <a:extLst>
              <a:ext uri="{FF2B5EF4-FFF2-40B4-BE49-F238E27FC236}">
                <a16:creationId xmlns:a16="http://schemas.microsoft.com/office/drawing/2014/main" id="{5DE1F773-EB46-4053-90A3-96E95430E152}"/>
              </a:ext>
            </a:extLst>
          </p:cNvPr>
          <p:cNvSpPr>
            <a:spLocks noGrp="1"/>
          </p:cNvSpPr>
          <p:nvPr>
            <p:ph type="sldNum" sz="quarter" idx="10"/>
          </p:nvPr>
        </p:nvSpPr>
        <p:spPr/>
        <p:txBody>
          <a:bodyPr/>
          <a:lstStyle/>
          <a:p>
            <a:fld id="{AB80C8F5-D920-BB4B-933F-7F3EB43C8215}" type="slidenum">
              <a:rPr lang="en-US" smtClean="0"/>
              <a:pPr/>
              <a:t>6</a:t>
            </a:fld>
            <a:endParaRPr lang="en-US"/>
          </a:p>
        </p:txBody>
      </p:sp>
    </p:spTree>
    <p:extLst>
      <p:ext uri="{BB962C8B-B14F-4D97-AF65-F5344CB8AC3E}">
        <p14:creationId xmlns:p14="http://schemas.microsoft.com/office/powerpoint/2010/main" val="257509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18AD-D5AB-4331-9C0A-69118C6EE468}"/>
              </a:ext>
            </a:extLst>
          </p:cNvPr>
          <p:cNvSpPr>
            <a:spLocks noGrp="1"/>
          </p:cNvSpPr>
          <p:nvPr>
            <p:ph type="title"/>
          </p:nvPr>
        </p:nvSpPr>
        <p:spPr/>
        <p:txBody>
          <a:bodyPr/>
          <a:lstStyle/>
          <a:p>
            <a:r>
              <a:rPr lang="en-US" dirty="0"/>
              <a:t>Major component</a:t>
            </a:r>
          </a:p>
        </p:txBody>
      </p:sp>
      <p:sp>
        <p:nvSpPr>
          <p:cNvPr id="3" name="Slide Number Placeholder 2">
            <a:extLst>
              <a:ext uri="{FF2B5EF4-FFF2-40B4-BE49-F238E27FC236}">
                <a16:creationId xmlns:a16="http://schemas.microsoft.com/office/drawing/2014/main" id="{1FDEC999-0680-4238-896E-F18091697342}"/>
              </a:ext>
            </a:extLst>
          </p:cNvPr>
          <p:cNvSpPr>
            <a:spLocks noGrp="1"/>
          </p:cNvSpPr>
          <p:nvPr>
            <p:ph type="sldNum" sz="quarter" idx="10"/>
          </p:nvPr>
        </p:nvSpPr>
        <p:spPr/>
        <p:txBody>
          <a:bodyPr/>
          <a:lstStyle/>
          <a:p>
            <a:fld id="{AB80C8F5-D920-BB4B-933F-7F3EB43C8215}" type="slidenum">
              <a:rPr lang="en-US" smtClean="0"/>
              <a:pPr/>
              <a:t>7</a:t>
            </a:fld>
            <a:endParaRPr lang="en-US"/>
          </a:p>
        </p:txBody>
      </p:sp>
      <p:sp>
        <p:nvSpPr>
          <p:cNvPr id="4" name="Text Placeholder 3">
            <a:extLst>
              <a:ext uri="{FF2B5EF4-FFF2-40B4-BE49-F238E27FC236}">
                <a16:creationId xmlns:a16="http://schemas.microsoft.com/office/drawing/2014/main" id="{8D0BB602-4413-42CA-B7EF-65CB64C4137B}"/>
              </a:ext>
            </a:extLst>
          </p:cNvPr>
          <p:cNvSpPr>
            <a:spLocks noGrp="1"/>
          </p:cNvSpPr>
          <p:nvPr>
            <p:ph type="body" idx="11"/>
          </p:nvPr>
        </p:nvSpPr>
        <p:spPr/>
        <p:txBody>
          <a:bodyPr/>
          <a:lstStyle/>
          <a:p>
            <a:r>
              <a:rPr lang="en-US" dirty="0"/>
              <a:t>Li-ion cell</a:t>
            </a:r>
          </a:p>
        </p:txBody>
      </p:sp>
      <p:sp>
        <p:nvSpPr>
          <p:cNvPr id="5" name="Text Placeholder 4">
            <a:extLst>
              <a:ext uri="{FF2B5EF4-FFF2-40B4-BE49-F238E27FC236}">
                <a16:creationId xmlns:a16="http://schemas.microsoft.com/office/drawing/2014/main" id="{EFCF6EFE-A792-4F7C-B088-5560C174011B}"/>
              </a:ext>
            </a:extLst>
          </p:cNvPr>
          <p:cNvSpPr>
            <a:spLocks noGrp="1"/>
          </p:cNvSpPr>
          <p:nvPr>
            <p:ph type="body" idx="12"/>
          </p:nvPr>
        </p:nvSpPr>
        <p:spPr/>
        <p:txBody>
          <a:bodyPr/>
          <a:lstStyle/>
          <a:p>
            <a:pPr marL="285750" indent="-285750">
              <a:buFont typeface="Arial"/>
              <a:buChar char="•"/>
            </a:pPr>
            <a:r>
              <a:rPr lang="en-US" sz="2400" dirty="0"/>
              <a:t>Planning to use 2000mAh Li-ion cell</a:t>
            </a:r>
          </a:p>
          <a:p>
            <a:pPr marL="285750" indent="-285750">
              <a:buFont typeface="Arial"/>
              <a:buChar char="•"/>
            </a:pPr>
            <a:r>
              <a:rPr lang="en-US" sz="2400" dirty="0"/>
              <a:t>Expected battery life = 2Ah / 0.14A = 14.2 hours (Theoretical)</a:t>
            </a:r>
          </a:p>
        </p:txBody>
      </p:sp>
    </p:spTree>
    <p:extLst>
      <p:ext uri="{BB962C8B-B14F-4D97-AF65-F5344CB8AC3E}">
        <p14:creationId xmlns:p14="http://schemas.microsoft.com/office/powerpoint/2010/main" val="392831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229600" cy="5306971"/>
          </a:xfrm>
        </p:spPr>
        <p:txBody>
          <a:bodyPr>
            <a:noAutofit/>
          </a:bodyPr>
          <a:lstStyle/>
          <a:p>
            <a:pPr marL="342900" indent="-342900">
              <a:buFont typeface="Arial"/>
              <a:buChar char="•"/>
            </a:pPr>
            <a:r>
              <a:rPr lang="en-US" sz="2200"/>
              <a:t>Can monitor voltage, temperature, current of a single-cell Lithium-Ion battery</a:t>
            </a:r>
          </a:p>
          <a:p>
            <a:pPr marL="342900" indent="-342900">
              <a:buFont typeface="Arial"/>
              <a:buChar char="•"/>
            </a:pPr>
            <a:r>
              <a:rPr lang="en-US" sz="2200"/>
              <a:t>We will use this to measure battery capacity to present to the user via an LED interface through the MCU</a:t>
            </a:r>
          </a:p>
          <a:p>
            <a:pPr marL="342900" indent="-342900">
              <a:buFont typeface="Arial"/>
              <a:buChar char="•"/>
            </a:pPr>
            <a:r>
              <a:rPr lang="en-US" sz="2200"/>
              <a:t>Specifications</a:t>
            </a:r>
          </a:p>
          <a:p>
            <a:pPr lvl="1"/>
            <a:r>
              <a:rPr lang="en-US" sz="2200"/>
              <a:t>32 kHz clock</a:t>
            </a:r>
          </a:p>
          <a:p>
            <a:pPr lvl="2"/>
            <a:r>
              <a:rPr lang="en-US" sz="2200"/>
              <a:t>Also has a I2C clock line</a:t>
            </a:r>
          </a:p>
          <a:p>
            <a:pPr lvl="1"/>
            <a:r>
              <a:rPr lang="en-US" sz="2200"/>
              <a:t>Supply voltage 3.3 Volts</a:t>
            </a:r>
          </a:p>
          <a:p>
            <a:pPr lvl="2"/>
            <a:r>
              <a:rPr lang="en-US" sz="2200"/>
              <a:t>Recommended 2.7 - 5.5 Volts</a:t>
            </a:r>
          </a:p>
          <a:p>
            <a:pPr lvl="1"/>
            <a:r>
              <a:rPr lang="en-US" sz="2200"/>
              <a:t>Max current consumption 100 µA (typical not given)</a:t>
            </a:r>
          </a:p>
          <a:p>
            <a:pPr lvl="1"/>
            <a:r>
              <a:rPr lang="en-US" sz="2200"/>
              <a:t>1 general purpose I/O</a:t>
            </a:r>
          </a:p>
          <a:p>
            <a:pPr lvl="1">
              <a:buFont typeface="Arial"/>
              <a:buChar char="•"/>
            </a:pPr>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Power management integrated circuit – STC3100IST</a:t>
            </a:r>
          </a:p>
        </p:txBody>
      </p:sp>
      <p:sp>
        <p:nvSpPr>
          <p:cNvPr id="2" name="Slide Number Placeholder 1">
            <a:extLst>
              <a:ext uri="{FF2B5EF4-FFF2-40B4-BE49-F238E27FC236}">
                <a16:creationId xmlns:a16="http://schemas.microsoft.com/office/drawing/2014/main" id="{2E81532D-2F62-4627-8CB3-3FEA92F8452E}"/>
              </a:ext>
            </a:extLst>
          </p:cNvPr>
          <p:cNvSpPr>
            <a:spLocks noGrp="1"/>
          </p:cNvSpPr>
          <p:nvPr>
            <p:ph type="sldNum" sz="quarter" idx="10"/>
          </p:nvPr>
        </p:nvSpPr>
        <p:spPr/>
        <p:txBody>
          <a:bodyPr/>
          <a:lstStyle/>
          <a:p>
            <a:fld id="{AB80C8F5-D920-BB4B-933F-7F3EB43C8215}" type="slidenum">
              <a:rPr lang="en-US" smtClean="0"/>
              <a:pPr/>
              <a:t>8</a:t>
            </a:fld>
            <a:endParaRPr lang="en-US"/>
          </a:p>
        </p:txBody>
      </p:sp>
    </p:spTree>
    <p:extLst>
      <p:ext uri="{BB962C8B-B14F-4D97-AF65-F5344CB8AC3E}">
        <p14:creationId xmlns:p14="http://schemas.microsoft.com/office/powerpoint/2010/main" val="13428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276709"/>
            <a:ext cx="8324286" cy="5306971"/>
          </a:xfrm>
        </p:spPr>
        <p:txBody>
          <a:bodyPr>
            <a:noAutofit/>
          </a:bodyPr>
          <a:lstStyle/>
          <a:p>
            <a:pPr marL="342900" indent="-342900">
              <a:buFont typeface="Arial"/>
              <a:buChar char="•"/>
            </a:pPr>
            <a:r>
              <a:rPr lang="en-US" sz="2200"/>
              <a:t>A chip that supports Bluetooth Low Energy under Bluetooth specification version 4.1</a:t>
            </a:r>
          </a:p>
          <a:p>
            <a:pPr marL="342900" indent="-342900">
              <a:buFont typeface="Arial"/>
              <a:buChar char="•"/>
            </a:pPr>
            <a:r>
              <a:rPr lang="en-US" sz="2200"/>
              <a:t>We will use this component to get equalization, distortion, and reverb values from our Android app and send them to the MCU</a:t>
            </a:r>
          </a:p>
          <a:p>
            <a:pPr marL="342900" indent="-342900">
              <a:buFont typeface="Arial"/>
              <a:buChar char="•"/>
            </a:pPr>
            <a:r>
              <a:rPr lang="en-US" sz="2200"/>
              <a:t>Operating on UART with baud rate of 115,200 bits per second</a:t>
            </a:r>
          </a:p>
          <a:p>
            <a:pPr marL="342900" indent="-342900">
              <a:buFont typeface="Arial"/>
              <a:buChar char="•"/>
            </a:pPr>
            <a:r>
              <a:rPr lang="en-US" sz="2200"/>
              <a:t>Specifications</a:t>
            </a:r>
          </a:p>
          <a:p>
            <a:pPr lvl="1"/>
            <a:r>
              <a:rPr lang="en-US" sz="2200"/>
              <a:t>Supply voltage 3.3 Volts</a:t>
            </a:r>
          </a:p>
          <a:p>
            <a:pPr lvl="2"/>
            <a:r>
              <a:rPr lang="en-US" sz="2200"/>
              <a:t>Recommended 1.8 - 3.6 Volts</a:t>
            </a:r>
          </a:p>
          <a:p>
            <a:pPr lvl="1"/>
            <a:r>
              <a:rPr lang="en-US" sz="2200"/>
              <a:t>Typical current consumption 16 mA</a:t>
            </a:r>
          </a:p>
          <a:p>
            <a:pPr lvl="1"/>
            <a:r>
              <a:rPr lang="en-US" sz="2200"/>
              <a:t>7 I/O</a:t>
            </a:r>
          </a:p>
          <a:p>
            <a:pPr lvl="2"/>
            <a:r>
              <a:rPr lang="en-US" sz="2200"/>
              <a:t>3 analog, 4 PWM</a:t>
            </a:r>
          </a:p>
          <a:p>
            <a:pPr lvl="1"/>
            <a:endParaRPr lang="en-US" sz="2200"/>
          </a:p>
          <a:p>
            <a:pPr lvl="1">
              <a:buFont typeface="Arial"/>
              <a:buChar char="•"/>
            </a:pPr>
            <a:endParaRPr lang="en-US" sz="2200"/>
          </a:p>
          <a:p>
            <a:pPr marL="1028700" lvl="1" indent="-342900">
              <a:buFont typeface="Arial" panose="020B0604020202020204" pitchFamily="34" charset="0"/>
              <a:buChar char="•"/>
            </a:pPr>
            <a:endParaRPr lang="en-US" sz="2200"/>
          </a:p>
        </p:txBody>
      </p:sp>
      <p:sp>
        <p:nvSpPr>
          <p:cNvPr id="8" name="Text Placeholder 2"/>
          <p:cNvSpPr>
            <a:spLocks noGrp="1"/>
          </p:cNvSpPr>
          <p:nvPr>
            <p:ph type="body" idx="11"/>
          </p:nvPr>
        </p:nvSpPr>
        <p:spPr>
          <a:xfrm>
            <a:off x="457200" y="924643"/>
            <a:ext cx="8229600" cy="442912"/>
          </a:xfrm>
        </p:spPr>
        <p:txBody>
          <a:bodyPr/>
          <a:lstStyle/>
          <a:p>
            <a:r>
              <a:rPr lang="en-US" sz="2400" b="0"/>
              <a:t>Bluetooth Module – RN4020-V/RM</a:t>
            </a:r>
          </a:p>
        </p:txBody>
      </p:sp>
      <p:sp>
        <p:nvSpPr>
          <p:cNvPr id="2" name="Slide Number Placeholder 1">
            <a:extLst>
              <a:ext uri="{FF2B5EF4-FFF2-40B4-BE49-F238E27FC236}">
                <a16:creationId xmlns:a16="http://schemas.microsoft.com/office/drawing/2014/main" id="{6BC8112D-78E4-4A0E-8B8A-7F88D6A6CBB8}"/>
              </a:ext>
            </a:extLst>
          </p:cNvPr>
          <p:cNvSpPr>
            <a:spLocks noGrp="1"/>
          </p:cNvSpPr>
          <p:nvPr>
            <p:ph type="sldNum" sz="quarter" idx="10"/>
          </p:nvPr>
        </p:nvSpPr>
        <p:spPr/>
        <p:txBody>
          <a:bodyPr/>
          <a:lstStyle/>
          <a:p>
            <a:fld id="{AB80C8F5-D920-BB4B-933F-7F3EB43C8215}" type="slidenum">
              <a:rPr lang="en-US" smtClean="0"/>
              <a:pPr/>
              <a:t>9</a:t>
            </a:fld>
            <a:endParaRPr lang="en-US"/>
          </a:p>
        </p:txBody>
      </p:sp>
    </p:spTree>
    <p:extLst>
      <p:ext uri="{BB962C8B-B14F-4D97-AF65-F5344CB8AC3E}">
        <p14:creationId xmlns:p14="http://schemas.microsoft.com/office/powerpoint/2010/main" val="652660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48</Slides>
  <Notes>18</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ECE477 Midterm Design Review: Team 8 </vt:lpstr>
      <vt:lpstr>Outline</vt:lpstr>
      <vt:lpstr>Project Overview</vt:lpstr>
      <vt:lpstr>PSSCs</vt:lpstr>
      <vt:lpstr>Major Components</vt:lpstr>
      <vt:lpstr>Major Components</vt:lpstr>
      <vt:lpstr>Major component</vt:lpstr>
      <vt:lpstr>Major Components</vt:lpstr>
      <vt:lpstr>Major Components</vt:lpstr>
      <vt:lpstr>Major Components</vt:lpstr>
      <vt:lpstr>Major Components</vt:lpstr>
      <vt:lpstr>Major Components</vt:lpstr>
      <vt:lpstr>Block Diagram</vt:lpstr>
      <vt:lpstr>Packaging Design</vt:lpstr>
      <vt:lpstr>Electrical Schematic</vt:lpstr>
      <vt:lpstr>ELECTRICAL SCHEMATIC </vt:lpstr>
      <vt:lpstr>ELECTRICAL SCHEMATIC </vt:lpstr>
      <vt:lpstr>ELECTRICAL SCHEMATIC </vt:lpstr>
      <vt:lpstr>Electric schematic</vt:lpstr>
      <vt:lpstr>Electric schematic – power system</vt:lpstr>
      <vt:lpstr>Electric schematic</vt:lpstr>
      <vt:lpstr>Electric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PROTOTYPING PROGRESS</vt:lpstr>
      <vt:lpstr>Software Development Status</vt:lpstr>
      <vt:lpstr>Software Development Status</vt:lpstr>
      <vt:lpstr>PowerPoint Presentation</vt:lpstr>
      <vt:lpstr>PowerPoint Presentation</vt:lpstr>
      <vt:lpstr>PowerPoint Presentation</vt:lpstr>
      <vt:lpstr>PowerPoint Presentation</vt:lpstr>
      <vt:lpstr>PowerPoint Presentation</vt:lpstr>
      <vt:lpstr>PowerPoint Presentation</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103</cp:revision>
  <cp:lastPrinted>2012-02-14T22:31:46Z</cp:lastPrinted>
  <dcterms:created xsi:type="dcterms:W3CDTF">2011-09-20T15:44:26Z</dcterms:created>
  <dcterms:modified xsi:type="dcterms:W3CDTF">2020-03-03T17:29:03Z</dcterms:modified>
</cp:coreProperties>
</file>